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4"/>
    <p:sldMasterId id="2147483703" r:id="rId5"/>
  </p:sldMasterIdLst>
  <p:notesMasterIdLst>
    <p:notesMasterId r:id="rId20"/>
  </p:notesMasterIdLst>
  <p:sldIdLst>
    <p:sldId id="256" r:id="rId6"/>
    <p:sldId id="262" r:id="rId7"/>
    <p:sldId id="325" r:id="rId8"/>
    <p:sldId id="326" r:id="rId9"/>
    <p:sldId id="331" r:id="rId10"/>
    <p:sldId id="316" r:id="rId11"/>
    <p:sldId id="335" r:id="rId12"/>
    <p:sldId id="336" r:id="rId13"/>
    <p:sldId id="337" r:id="rId14"/>
    <p:sldId id="338" r:id="rId15"/>
    <p:sldId id="330" r:id="rId16"/>
    <p:sldId id="327" r:id="rId17"/>
    <p:sldId id="328" r:id="rId18"/>
    <p:sldId id="32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7CDCD"/>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3" autoAdjust="0"/>
    <p:restoredTop sz="94660"/>
  </p:normalViewPr>
  <p:slideViewPr>
    <p:cSldViewPr>
      <p:cViewPr varScale="1">
        <p:scale>
          <a:sx n="105" d="100"/>
          <a:sy n="105" d="100"/>
        </p:scale>
        <p:origin x="191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0F47A-4DB5-42DA-BD51-DADC0D3DB118}" type="datetimeFigureOut">
              <a:rPr lang="en-US" smtClean="0"/>
              <a:t>4/5/2022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45C2-1A24-4BE2-931F-DB6571790A40}" type="slidenum">
              <a:rPr lang="en-US" smtClean="0"/>
              <a:t>‹#›</a:t>
            </a:fld>
            <a:endParaRPr lang="en-US"/>
          </a:p>
        </p:txBody>
      </p:sp>
    </p:spTree>
    <p:extLst>
      <p:ext uri="{BB962C8B-B14F-4D97-AF65-F5344CB8AC3E}">
        <p14:creationId xmlns:p14="http://schemas.microsoft.com/office/powerpoint/2010/main" val="2139102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trike="sngStrike" dirty="0"/>
          </a:p>
        </p:txBody>
      </p:sp>
      <p:sp>
        <p:nvSpPr>
          <p:cNvPr id="4" name="Slide Number Placeholder 3"/>
          <p:cNvSpPr>
            <a:spLocks noGrp="1"/>
          </p:cNvSpPr>
          <p:nvPr>
            <p:ph type="sldNum" sz="quarter" idx="5"/>
          </p:nvPr>
        </p:nvSpPr>
        <p:spPr/>
        <p:txBody>
          <a:bodyPr/>
          <a:lstStyle/>
          <a:p>
            <a:fld id="{4BBB45C2-1A24-4BE2-931F-DB6571790A40}" type="slidenum">
              <a:rPr lang="en-US" smtClean="0"/>
              <a:t>1</a:t>
            </a:fld>
            <a:endParaRPr lang="en-US"/>
          </a:p>
        </p:txBody>
      </p:sp>
    </p:spTree>
    <p:extLst>
      <p:ext uri="{BB962C8B-B14F-4D97-AF65-F5344CB8AC3E}">
        <p14:creationId xmlns:p14="http://schemas.microsoft.com/office/powerpoint/2010/main" val="2090665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B45C2-1A24-4BE2-931F-DB6571790A40}" type="slidenum">
              <a:rPr lang="en-US" smtClean="0"/>
              <a:t>5</a:t>
            </a:fld>
            <a:endParaRPr lang="en-US"/>
          </a:p>
        </p:txBody>
      </p:sp>
    </p:spTree>
    <p:extLst>
      <p:ext uri="{BB962C8B-B14F-4D97-AF65-F5344CB8AC3E}">
        <p14:creationId xmlns:p14="http://schemas.microsoft.com/office/powerpoint/2010/main" val="298909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BB45C2-1A24-4BE2-931F-DB6571790A40}" type="slidenum">
              <a:rPr lang="en-US" smtClean="0"/>
              <a:t>10</a:t>
            </a:fld>
            <a:endParaRPr lang="en-US"/>
          </a:p>
        </p:txBody>
      </p:sp>
    </p:spTree>
    <p:extLst>
      <p:ext uri="{BB962C8B-B14F-4D97-AF65-F5344CB8AC3E}">
        <p14:creationId xmlns:p14="http://schemas.microsoft.com/office/powerpoint/2010/main" val="2329087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7" name="Rectangle 6"/>
          <p:cNvSpPr/>
          <p:nvPr userDrawn="1"/>
        </p:nvSpPr>
        <p:spPr>
          <a:xfrm>
            <a:off x="0" y="3466011"/>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descr="Text&#10;&#10;Description automatically generated">
            <a:extLst>
              <a:ext uri="{FF2B5EF4-FFF2-40B4-BE49-F238E27FC236}">
                <a16:creationId xmlns:a16="http://schemas.microsoft.com/office/drawing/2014/main" id="{920A7E0D-444C-454A-84EA-C980ED32D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0080" y="2726140"/>
            <a:ext cx="3112665" cy="702860"/>
          </a:xfrm>
          <a:prstGeom prst="rect">
            <a:avLst/>
          </a:prstGeom>
        </p:spPr>
      </p:pic>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12997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52330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5539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pic>
        <p:nvPicPr>
          <p:cNvPr id="7" name="Picture 6" descr="Text&#10;&#10;Description automatically generated">
            <a:extLst>
              <a:ext uri="{FF2B5EF4-FFF2-40B4-BE49-F238E27FC236}">
                <a16:creationId xmlns:a16="http://schemas.microsoft.com/office/drawing/2014/main" id="{698DAB4C-FACA-4E9B-9FD3-C16432F26C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782" y="5791200"/>
            <a:ext cx="1115291" cy="251840"/>
          </a:xfrm>
          <a:prstGeom prst="rect">
            <a:avLst/>
          </a:prstGeom>
        </p:spPr>
      </p:pic>
    </p:spTree>
    <p:extLst>
      <p:ext uri="{BB962C8B-B14F-4D97-AF65-F5344CB8AC3E}">
        <p14:creationId xmlns:p14="http://schemas.microsoft.com/office/powerpoint/2010/main" val="314810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19299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978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7497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4/5/2022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609600" y="3657600"/>
            <a:ext cx="7772400" cy="933450"/>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09600" y="4506687"/>
            <a:ext cx="6400800" cy="6858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Text&#10;&#10;Description automatically generated">
            <a:extLst>
              <a:ext uri="{FF2B5EF4-FFF2-40B4-BE49-F238E27FC236}">
                <a16:creationId xmlns:a16="http://schemas.microsoft.com/office/drawing/2014/main" id="{13ACDA73-DC9E-47B8-99D1-C00FAD7E91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8695" y="2923622"/>
            <a:ext cx="2238102" cy="505378"/>
          </a:xfrm>
          <a:prstGeom prst="rect">
            <a:avLst/>
          </a:prstGeom>
        </p:spPr>
      </p:pic>
    </p:spTree>
    <p:extLst>
      <p:ext uri="{BB962C8B-B14F-4D97-AF65-F5344CB8AC3E}">
        <p14:creationId xmlns:p14="http://schemas.microsoft.com/office/powerpoint/2010/main" val="4233879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8267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22716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a:xfrm>
            <a:off x="0" y="0"/>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9" name="Picture 8" descr="Text&#10;&#10;Description automatically generated">
            <a:extLst>
              <a:ext uri="{FF2B5EF4-FFF2-40B4-BE49-F238E27FC236}">
                <a16:creationId xmlns:a16="http://schemas.microsoft.com/office/drawing/2014/main" id="{420273D4-821D-44E0-AC1B-960DC21159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6967" y="6469635"/>
            <a:ext cx="1115291" cy="251840"/>
          </a:xfrm>
          <a:prstGeom prst="rect">
            <a:avLst/>
          </a:prstGeom>
        </p:spPr>
      </p:pic>
    </p:spTree>
    <p:extLst>
      <p:ext uri="{BB962C8B-B14F-4D97-AF65-F5344CB8AC3E}">
        <p14:creationId xmlns:p14="http://schemas.microsoft.com/office/powerpoint/2010/main" val="3401868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04485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9" name="Picture 8" descr="Text&#10;&#10;Description automatically generated">
            <a:extLst>
              <a:ext uri="{FF2B5EF4-FFF2-40B4-BE49-F238E27FC236}">
                <a16:creationId xmlns:a16="http://schemas.microsoft.com/office/drawing/2014/main" id="{9376AFDC-03AE-48AD-A703-FD9A720D00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1371248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67053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40914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4/5/2022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2316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7307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227658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761999"/>
            <a:ext cx="2209800" cy="990599"/>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2667000" y="761999"/>
            <a:ext cx="4419600" cy="5715001"/>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81000" y="1752600"/>
            <a:ext cx="2209800" cy="47244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74253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4800600"/>
            <a:ext cx="5486400" cy="566738"/>
          </a:xfrm>
        </p:spPr>
        <p:txBody>
          <a:bodyPr anchor="b"/>
          <a:lstStyle>
            <a:lvl1pPr algn="l">
              <a:defRPr sz="2000" b="1">
                <a:solidFill>
                  <a:schemeClr val="bg1">
                    <a:lumMod val="85000"/>
                  </a:schemeClr>
                </a:solidFill>
              </a:defRPr>
            </a:lvl1pPr>
          </a:lstStyle>
          <a:p>
            <a:r>
              <a:rPr lang="en-US" dirty="0"/>
              <a:t>Click to edit Master title style</a:t>
            </a:r>
          </a:p>
        </p:txBody>
      </p:sp>
      <p:sp>
        <p:nvSpPr>
          <p:cNvPr id="3" name="Picture Placeholder 2"/>
          <p:cNvSpPr>
            <a:spLocks noGrp="1"/>
          </p:cNvSpPr>
          <p:nvPr>
            <p:ph type="pic" idx="1"/>
          </p:nvPr>
        </p:nvSpPr>
        <p:spPr>
          <a:xfrm>
            <a:off x="1143000" y="762000"/>
            <a:ext cx="54864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143000"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2997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ternate Animated Content">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10886"/>
            <a:ext cx="9144000" cy="6858000"/>
          </a:xfrm>
          <a:prstGeom prst="rect">
            <a:avLst/>
          </a:prstGeom>
        </p:spPr>
      </p:pic>
      <p:sp>
        <p:nvSpPr>
          <p:cNvPr id="10" name="Rectangle 9"/>
          <p:cNvSpPr/>
          <p:nvPr userDrawn="1"/>
        </p:nvSpPr>
        <p:spPr>
          <a:xfrm>
            <a:off x="0" y="-10886"/>
            <a:ext cx="9144000" cy="6858000"/>
          </a:xfrm>
          <a:prstGeom prst="rect">
            <a:avLst/>
          </a:prstGeom>
          <a:gradFill flip="none" rotWithShape="1">
            <a:gsLst>
              <a:gs pos="0">
                <a:schemeClr val="bg2">
                  <a:lumMod val="10000"/>
                  <a:alpha val="90000"/>
                </a:schemeClr>
              </a:gs>
              <a:gs pos="50000">
                <a:schemeClr val="bg2">
                  <a:lumMod val="25000"/>
                  <a:alpha val="67000"/>
                </a:schemeClr>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pic>
        <p:nvPicPr>
          <p:cNvPr id="11" name="Picture 10" descr="Text&#10;&#10;Description automatically generated">
            <a:extLst>
              <a:ext uri="{FF2B5EF4-FFF2-40B4-BE49-F238E27FC236}">
                <a16:creationId xmlns:a16="http://schemas.microsoft.com/office/drawing/2014/main" id="{72D836B9-2D0A-4AD7-A15E-925B9396115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12992"/>
            <a:ext cx="1115291" cy="251840"/>
          </a:xfrm>
          <a:prstGeom prst="rect">
            <a:avLst/>
          </a:prstGeom>
        </p:spPr>
      </p:pic>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96690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304801"/>
            <a:ext cx="990600" cy="5334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39"/>
            <a:ext cx="7162800" cy="53641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151493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438400" y="19812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7" name="Text Placeholder 8"/>
          <p:cNvSpPr>
            <a:spLocks noGrp="1"/>
          </p:cNvSpPr>
          <p:nvPr>
            <p:ph type="body" sz="quarter" idx="16"/>
          </p:nvPr>
        </p:nvSpPr>
        <p:spPr>
          <a:xfrm>
            <a:off x="2438400" y="28194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8" name="Text Placeholder 8"/>
          <p:cNvSpPr>
            <a:spLocks noGrp="1"/>
          </p:cNvSpPr>
          <p:nvPr>
            <p:ph type="body" sz="quarter" idx="17"/>
          </p:nvPr>
        </p:nvSpPr>
        <p:spPr>
          <a:xfrm>
            <a:off x="2438400" y="36576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12" name="Text Placeholder 8"/>
          <p:cNvSpPr>
            <a:spLocks noGrp="1"/>
          </p:cNvSpPr>
          <p:nvPr>
            <p:ph type="body" sz="quarter" idx="18"/>
          </p:nvPr>
        </p:nvSpPr>
        <p:spPr>
          <a:xfrm>
            <a:off x="2438400" y="4495800"/>
            <a:ext cx="4648200" cy="838200"/>
          </a:xfrm>
        </p:spPr>
        <p:txBody>
          <a:bodyPr anchor="ctr">
            <a:normAutofit/>
          </a:bodyPr>
          <a:lstStyle>
            <a:lvl1pPr marL="57150" indent="0">
              <a:buFontTx/>
              <a:buNone/>
              <a:defRPr sz="1800" baseline="0"/>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17405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752600"/>
            <a:ext cx="30480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6" name="Content Placeholder 3"/>
          <p:cNvSpPr>
            <a:spLocks noGrp="1"/>
          </p:cNvSpPr>
          <p:nvPr>
            <p:ph sz="half" idx="2"/>
          </p:nvPr>
        </p:nvSpPr>
        <p:spPr>
          <a:xfrm>
            <a:off x="3657600" y="1752600"/>
            <a:ext cx="34290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4"/>
          </p:nvPr>
        </p:nvSpPr>
        <p:spPr>
          <a:xfrm>
            <a:off x="457200" y="4001786"/>
            <a:ext cx="30480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15"/>
          </p:nvPr>
        </p:nvSpPr>
        <p:spPr>
          <a:xfrm>
            <a:off x="3657600" y="4001786"/>
            <a:ext cx="34290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17719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2657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0" name="Content Placeholder 3"/>
          <p:cNvSpPr>
            <a:spLocks noGrp="1"/>
          </p:cNvSpPr>
          <p:nvPr>
            <p:ph sz="half" idx="2"/>
          </p:nvPr>
        </p:nvSpPr>
        <p:spPr>
          <a:xfrm>
            <a:off x="2590801"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1" name="Content Placeholder 3"/>
          <p:cNvSpPr>
            <a:spLocks noGrp="1"/>
          </p:cNvSpPr>
          <p:nvPr>
            <p:ph sz="half" idx="14"/>
          </p:nvPr>
        </p:nvSpPr>
        <p:spPr>
          <a:xfrm>
            <a:off x="4876800" y="3810000"/>
            <a:ext cx="2209797" cy="28193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5" name="Content Placeholder 2"/>
          <p:cNvSpPr>
            <a:spLocks noGrp="1"/>
          </p:cNvSpPr>
          <p:nvPr>
            <p:ph sz="half" idx="15"/>
          </p:nvPr>
        </p:nvSpPr>
        <p:spPr>
          <a:xfrm>
            <a:off x="326571" y="1524000"/>
            <a:ext cx="2209797"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6" name="Content Placeholder 3"/>
          <p:cNvSpPr>
            <a:spLocks noGrp="1"/>
          </p:cNvSpPr>
          <p:nvPr>
            <p:ph sz="half" idx="16"/>
          </p:nvPr>
        </p:nvSpPr>
        <p:spPr>
          <a:xfrm>
            <a:off x="2590800"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17" name="Content Placeholder 3"/>
          <p:cNvSpPr>
            <a:spLocks noGrp="1"/>
          </p:cNvSpPr>
          <p:nvPr>
            <p:ph sz="half" idx="17"/>
          </p:nvPr>
        </p:nvSpPr>
        <p:spPr>
          <a:xfrm>
            <a:off x="4876801" y="1524000"/>
            <a:ext cx="2209800" cy="220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283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ternate Light Title and Content">
    <p:bg>
      <p:bgPr>
        <a:solidFill>
          <a:schemeClr val="bg1"/>
        </a:solidFill>
        <a:effectLst/>
      </p:bgPr>
    </p:bg>
    <p:spTree>
      <p:nvGrpSpPr>
        <p:cNvPr id="1" name=""/>
        <p:cNvGrpSpPr/>
        <p:nvPr/>
      </p:nvGrpSpPr>
      <p:grpSpPr>
        <a:xfrm>
          <a:off x="0" y="0"/>
          <a:ext cx="0" cy="0"/>
          <a:chOff x="0" y="0"/>
          <a:chExt cx="0" cy="0"/>
        </a:xfrm>
      </p:grpSpPr>
      <p:pic>
        <p:nvPicPr>
          <p:cNvPr id="9" name="slide.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7239000" y="0"/>
            <a:ext cx="1905000" cy="6858000"/>
          </a:xfrm>
          <a:prstGeom prst="rect">
            <a:avLst/>
          </a:prstGeom>
        </p:spPr>
      </p:pic>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cxnSp>
        <p:nvCxnSpPr>
          <p:cNvPr id="8" name="Straight Connector 7"/>
          <p:cNvCxnSpPr/>
          <p:nvPr userDrawn="1"/>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0" name="Picture 9" descr="Text&#10;&#10;Description automatically generated">
            <a:extLst>
              <a:ext uri="{FF2B5EF4-FFF2-40B4-BE49-F238E27FC236}">
                <a16:creationId xmlns:a16="http://schemas.microsoft.com/office/drawing/2014/main" id="{8C5A48F1-2066-4841-B717-1C1CF09728F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04800" y="6469635"/>
            <a:ext cx="1115291" cy="251840"/>
          </a:xfrm>
          <a:prstGeom prst="rect">
            <a:avLst/>
          </a:prstGeom>
        </p:spPr>
      </p:pic>
    </p:spTree>
    <p:extLst>
      <p:ext uri="{BB962C8B-B14F-4D97-AF65-F5344CB8AC3E}">
        <p14:creationId xmlns:p14="http://schemas.microsoft.com/office/powerpoint/2010/main" val="210563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775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028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01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video"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media" Target="../media/media1.wmv"/><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5.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0"/>
            <p:extLst>
              <p:ext uri="{DAA4B4D4-6D71-4841-9C94-3DE7FCFB9230}">
                <p14:media xmlns:p14="http://schemas.microsoft.com/office/powerpoint/2010/main" r:embed="rId19"/>
              </p:ext>
            </p:extLst>
          </p:nvPr>
        </p:nvPicPr>
        <p:blipFill>
          <a:blip r:embed="rId21"/>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BC6E3E07-DB31-4287-9912-26672913460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688" r:id="rId2"/>
    <p:sldLayoutId id="2147483702" r:id="rId3"/>
    <p:sldLayoutId id="2147483686" r:id="rId4"/>
    <p:sldLayoutId id="2147483701"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39000" y="0"/>
            <a:ext cx="1905000" cy="6858000"/>
          </a:xfrm>
          <a:prstGeom prst="rect">
            <a:avLst/>
          </a:prstGeom>
        </p:spPr>
      </p:pic>
      <p:sp>
        <p:nvSpPr>
          <p:cNvPr id="2" name="Title Placeholder 1"/>
          <p:cNvSpPr>
            <a:spLocks noGrp="1"/>
          </p:cNvSpPr>
          <p:nvPr>
            <p:ph type="title"/>
          </p:nvPr>
        </p:nvSpPr>
        <p:spPr>
          <a:xfrm>
            <a:off x="304800" y="533400"/>
            <a:ext cx="6781800" cy="792162"/>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p:cNvSpPr>
            <a:spLocks noGrp="1"/>
          </p:cNvSpPr>
          <p:nvPr>
            <p:ph type="body" idx="1"/>
          </p:nvPr>
        </p:nvSpPr>
        <p:spPr>
          <a:xfrm>
            <a:off x="304800" y="1447800"/>
            <a:ext cx="6781800" cy="4648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p:nvCxnSpPr>
        <p:spPr>
          <a:xfrm flipV="1">
            <a:off x="7239000" y="0"/>
            <a:ext cx="0" cy="6858000"/>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6" name="Picture 5" descr="Text&#10;&#10;Description automatically generated">
            <a:extLst>
              <a:ext uri="{FF2B5EF4-FFF2-40B4-BE49-F238E27FC236}">
                <a16:creationId xmlns:a16="http://schemas.microsoft.com/office/drawing/2014/main" id="{F9D29CD0-1900-4FE0-80B5-6A02ADCF971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04800" y="6477000"/>
            <a:ext cx="1115291" cy="251840"/>
          </a:xfrm>
          <a:prstGeom prst="rect">
            <a:avLst/>
          </a:prstGeom>
        </p:spPr>
      </p:pic>
    </p:spTree>
    <p:extLst>
      <p:ext uri="{BB962C8B-B14F-4D97-AF65-F5344CB8AC3E}">
        <p14:creationId xmlns:p14="http://schemas.microsoft.com/office/powerpoint/2010/main" val="29449414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914400" rtl="0" eaLnBrk="1" latinLnBrk="0" hangingPunct="1">
        <a:spcBef>
          <a:spcPct val="0"/>
        </a:spcBef>
        <a:buNone/>
        <a:defRPr sz="4000" kern="1200">
          <a:solidFill>
            <a:schemeClr val="bg1">
              <a:lumMod val="85000"/>
            </a:schemeClr>
          </a:solidFill>
          <a:effectLst>
            <a:outerShdw blurRad="50800" dist="38100" dir="2700000" algn="tl" rotWithShape="0">
              <a:prstClr val="black">
                <a:alpha val="77000"/>
              </a:prstClr>
            </a:outerShdw>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teachonline.ca/tools-trends/facilitating-student-engagement/how-to-prepare-and-moderate-online-discussions-for-online-learning" TargetMode="External"/><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hyperlink" Target="https://gloryworks.info/market-research/"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114800"/>
            <a:ext cx="7772400" cy="933450"/>
          </a:xfrm>
        </p:spPr>
        <p:txBody>
          <a:bodyPr>
            <a:normAutofit fontScale="90000"/>
          </a:bodyPr>
          <a:lstStyle/>
          <a:p>
            <a:r>
              <a:rPr lang="en-US" dirty="0">
                <a:solidFill>
                  <a:schemeClr val="bg2"/>
                </a:solidFill>
              </a:rPr>
              <a:t>GW Academy Meeting 04/05/22: Market Research</a:t>
            </a:r>
            <a:br>
              <a:rPr lang="en-US" dirty="0">
                <a:solidFill>
                  <a:schemeClr val="bg2"/>
                </a:solidFill>
              </a:rPr>
            </a:br>
            <a:endParaRPr lang="en-US" dirty="0"/>
          </a:p>
        </p:txBody>
      </p:sp>
      <p:sp>
        <p:nvSpPr>
          <p:cNvPr id="3" name="Subtitle 2"/>
          <p:cNvSpPr>
            <a:spLocks noGrp="1"/>
          </p:cNvSpPr>
          <p:nvPr>
            <p:ph type="subTitle" idx="1"/>
          </p:nvPr>
        </p:nvSpPr>
        <p:spPr/>
        <p:txBody>
          <a:bodyPr>
            <a:noAutofit/>
          </a:bodyPr>
          <a:lstStyle/>
          <a:p>
            <a:r>
              <a:rPr lang="en-US" sz="1200" b="1" i="1" baseline="30000" dirty="0"/>
              <a:t>1</a:t>
            </a:r>
            <a:r>
              <a:rPr lang="en-US" sz="1200" b="1" i="1" dirty="0"/>
              <a:t>Arise, shine; for thy light is come, and the glory of the LORD is risen upon thee. </a:t>
            </a:r>
            <a:br>
              <a:rPr lang="en-US" sz="1200" b="1" i="1" dirty="0"/>
            </a:br>
            <a:r>
              <a:rPr lang="en-US" sz="1200" b="1" i="1" baseline="30000" dirty="0"/>
              <a:t>2</a:t>
            </a:r>
            <a:r>
              <a:rPr lang="en-US" sz="1200" b="1" i="1" dirty="0"/>
              <a:t> For, behold, the darkness shall cover the earth, and gross darkness the people: </a:t>
            </a:r>
            <a:br>
              <a:rPr lang="en-US" sz="1200" b="1" i="1" dirty="0"/>
            </a:br>
            <a:r>
              <a:rPr lang="en-US" sz="1200" b="1" i="1" dirty="0"/>
              <a:t>but the LORD shall arise upon thee, and his glory shall be seen upon thee. </a:t>
            </a:r>
          </a:p>
          <a:p>
            <a:r>
              <a:rPr lang="en-US" sz="1200" b="1" i="1" dirty="0"/>
              <a:t>Isaiah 60:1-2</a:t>
            </a:r>
          </a:p>
        </p:txBody>
      </p:sp>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1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400"/>
                                        <p:tgtEl>
                                          <p:spTgt spid="3">
                                            <p:txEl>
                                              <p:pRg st="0" end="0"/>
                                            </p:txEl>
                                          </p:spTgt>
                                        </p:tgtEl>
                                      </p:cBhvr>
                                    </p:animEffect>
                                  </p:childTnLst>
                                </p:cTn>
                              </p:par>
                              <p:par>
                                <p:cTn id="11" presetID="10" presetClass="entr" presetSubtype="0" fill="hold" grpId="0" nodeType="withEffect">
                                  <p:stCondLst>
                                    <p:cond delay="21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0358"/>
            <a:ext cx="6781800" cy="792162"/>
          </a:xfrm>
        </p:spPr>
        <p:txBody>
          <a:bodyPr>
            <a:noAutofit/>
          </a:bodyPr>
          <a:lstStyle/>
          <a:p>
            <a:r>
              <a:rPr lang="en-US" sz="3300" dirty="0"/>
              <a:t>Questions Your </a:t>
            </a:r>
            <a:r>
              <a:rPr lang="en-US" sz="3300" dirty="0">
                <a:solidFill>
                  <a:schemeClr val="accent2"/>
                </a:solidFill>
              </a:rPr>
              <a:t>Research Should Answer</a:t>
            </a:r>
            <a:endParaRPr lang="en-US" sz="3300"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graphicFrame>
        <p:nvGraphicFramePr>
          <p:cNvPr id="7" name="Table 7">
            <a:extLst>
              <a:ext uri="{FF2B5EF4-FFF2-40B4-BE49-F238E27FC236}">
                <a16:creationId xmlns:a16="http://schemas.microsoft.com/office/drawing/2014/main" id="{0384E119-F95A-4F32-8EAB-B36389114C58}"/>
              </a:ext>
            </a:extLst>
          </p:cNvPr>
          <p:cNvGraphicFramePr>
            <a:graphicFrameLocks noGrp="1"/>
          </p:cNvGraphicFramePr>
          <p:nvPr>
            <p:ph idx="1"/>
            <p:extLst>
              <p:ext uri="{D42A27DB-BD31-4B8C-83A1-F6EECF244321}">
                <p14:modId xmlns:p14="http://schemas.microsoft.com/office/powerpoint/2010/main" val="3333306824"/>
              </p:ext>
            </p:extLst>
          </p:nvPr>
        </p:nvGraphicFramePr>
        <p:xfrm>
          <a:off x="304800" y="1447800"/>
          <a:ext cx="6781800" cy="4297680"/>
        </p:xfrm>
        <a:graphic>
          <a:graphicData uri="http://schemas.openxmlformats.org/drawingml/2006/table">
            <a:tbl>
              <a:tblPr firstRow="1" bandRow="1">
                <a:tableStyleId>{3B4B98B0-60AC-42C2-AFA5-B58CD77FA1E5}</a:tableStyleId>
              </a:tblPr>
              <a:tblGrid>
                <a:gridCol w="3390900">
                  <a:extLst>
                    <a:ext uri="{9D8B030D-6E8A-4147-A177-3AD203B41FA5}">
                      <a16:colId xmlns:a16="http://schemas.microsoft.com/office/drawing/2014/main" val="838110477"/>
                    </a:ext>
                  </a:extLst>
                </a:gridCol>
                <a:gridCol w="3390900">
                  <a:extLst>
                    <a:ext uri="{9D8B030D-6E8A-4147-A177-3AD203B41FA5}">
                      <a16:colId xmlns:a16="http://schemas.microsoft.com/office/drawing/2014/main" val="3696733422"/>
                    </a:ext>
                  </a:extLst>
                </a:gridCol>
              </a:tblGrid>
              <a:tr h="370840">
                <a:tc>
                  <a:txBody>
                    <a:bodyPr/>
                    <a:lstStyle/>
                    <a:p>
                      <a:r>
                        <a:rPr lang="en-US" sz="1800" b="0" dirty="0">
                          <a:solidFill>
                            <a:schemeClr val="bg1"/>
                          </a:solidFill>
                          <a:latin typeface="Source Sans Pro" panose="020B0503030403020204" pitchFamily="34" charset="0"/>
                          <a:ea typeface="Source Sans Pro" panose="020B0503030403020204" pitchFamily="34" charset="0"/>
                        </a:rPr>
                        <a:t>Who will buy our products and services? </a:t>
                      </a:r>
                      <a:endParaRPr lang="en-US" b="0" dirty="0">
                        <a:solidFill>
                          <a:schemeClr val="bg1"/>
                        </a:solidFill>
                        <a:latin typeface="Source Sans Pro" panose="020B0503030403020204" pitchFamily="34" charset="0"/>
                        <a:ea typeface="Source Sans Pro" panose="020B0503030403020204" pitchFamily="34" charset="0"/>
                      </a:endParaRP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Who are our competitors?</a:t>
                      </a:r>
                    </a:p>
                  </a:txBody>
                  <a:tcPr/>
                </a:tc>
                <a:extLst>
                  <a:ext uri="{0D108BD9-81ED-4DB2-BD59-A6C34878D82A}">
                    <a16:rowId xmlns:a16="http://schemas.microsoft.com/office/drawing/2014/main" val="39958176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What will motivate, influence and incentivize these people to choose us?</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What are our competitors doing to acquire customers? </a:t>
                      </a:r>
                    </a:p>
                  </a:txBody>
                  <a:tcPr/>
                </a:tc>
                <a:extLst>
                  <a:ext uri="{0D108BD9-81ED-4DB2-BD59-A6C34878D82A}">
                    <a16:rowId xmlns:a16="http://schemas.microsoft.com/office/drawing/2014/main" val="336960161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How will these people buy from us? (e.g. direct, online, channel partners, affiliates, etc.</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How are our competitors perceived by our target market? </a:t>
                      </a:r>
                    </a:p>
                  </a:txBody>
                  <a:tcPr/>
                </a:tc>
                <a:extLst>
                  <a:ext uri="{0D108BD9-81ED-4DB2-BD59-A6C34878D82A}">
                    <a16:rowId xmlns:a16="http://schemas.microsoft.com/office/drawing/2014/main" val="1723566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latin typeface="Source Sans Pro" panose="020B0503030403020204" pitchFamily="34" charset="0"/>
                          <a:ea typeface="Source Sans Pro" panose="020B0503030403020204" pitchFamily="34" charset="0"/>
                        </a:rPr>
                        <a:t>Are we charging the right price, and what would the sale impact be by lowering/raising the price? </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How can we effectively reach all of the people who would buy from us?/</a:t>
                      </a:r>
                    </a:p>
                  </a:txBody>
                  <a:tcPr/>
                </a:tc>
                <a:extLst>
                  <a:ext uri="{0D108BD9-81ED-4DB2-BD59-A6C34878D82A}">
                    <a16:rowId xmlns:a16="http://schemas.microsoft.com/office/drawing/2014/main" val="3551896779"/>
                  </a:ext>
                </a:extLst>
              </a:tr>
              <a:tr h="370840">
                <a:tc>
                  <a:txBody>
                    <a:bodyPr/>
                    <a:lstStyle/>
                    <a:p>
                      <a:r>
                        <a:rPr lang="en-US" b="0" dirty="0">
                          <a:solidFill>
                            <a:schemeClr val="bg1"/>
                          </a:solidFill>
                          <a:latin typeface="Source Sans Pro" panose="020B0503030403020204" pitchFamily="34" charset="0"/>
                          <a:ea typeface="Source Sans Pro" panose="020B0503030403020204" pitchFamily="34" charset="0"/>
                        </a:rPr>
                        <a:t>What is happening in the external environment that is decreasing demand for our offering? </a:t>
                      </a:r>
                    </a:p>
                  </a:txBody>
                  <a:tcPr/>
                </a:tc>
                <a:tc>
                  <a:txBody>
                    <a:bodyPr/>
                    <a:lstStyle/>
                    <a:p>
                      <a:r>
                        <a:rPr lang="en-US" b="0" dirty="0">
                          <a:solidFill>
                            <a:schemeClr val="bg1"/>
                          </a:solidFill>
                          <a:latin typeface="Source Sans Pro" panose="020B0503030403020204" pitchFamily="34" charset="0"/>
                          <a:ea typeface="Source Sans Pro" panose="020B0503030403020204" pitchFamily="34" charset="0"/>
                        </a:rPr>
                        <a:t>What is happening in the external environment that is increasing demand for our offering?</a:t>
                      </a:r>
                    </a:p>
                  </a:txBody>
                  <a:tcPr/>
                </a:tc>
                <a:extLst>
                  <a:ext uri="{0D108BD9-81ED-4DB2-BD59-A6C34878D82A}">
                    <a16:rowId xmlns:a16="http://schemas.microsoft.com/office/drawing/2014/main" val="1262544696"/>
                  </a:ext>
                </a:extLst>
              </a:tr>
            </a:tbl>
          </a:graphicData>
        </a:graphic>
      </p:graphicFrame>
    </p:spTree>
    <p:extLst>
      <p:ext uri="{BB962C8B-B14F-4D97-AF65-F5344CB8AC3E}">
        <p14:creationId xmlns:p14="http://schemas.microsoft.com/office/powerpoint/2010/main" val="4162015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27FB6-B285-4DD0-A92C-64BD5946D6E6}"/>
              </a:ext>
            </a:extLst>
          </p:cNvPr>
          <p:cNvSpPr>
            <a:spLocks noGrp="1"/>
          </p:cNvSpPr>
          <p:nvPr>
            <p:ph type="title"/>
          </p:nvPr>
        </p:nvSpPr>
        <p:spPr/>
        <p:txBody>
          <a:bodyPr/>
          <a:lstStyle/>
          <a:p>
            <a:r>
              <a:rPr lang="en-US" dirty="0"/>
              <a:t>General Discussion</a:t>
            </a:r>
          </a:p>
        </p:txBody>
      </p:sp>
      <p:pic>
        <p:nvPicPr>
          <p:cNvPr id="5" name="Content Placeholder 4">
            <a:extLst>
              <a:ext uri="{FF2B5EF4-FFF2-40B4-BE49-F238E27FC236}">
                <a16:creationId xmlns:a16="http://schemas.microsoft.com/office/drawing/2014/main" id="{4F835049-6A00-4710-BD54-9D6AE08E404A}"/>
              </a:ext>
            </a:extLst>
          </p:cNvPr>
          <p:cNvPicPr>
            <a:picLocks noGrp="1" noChangeAspect="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4800" y="2582111"/>
            <a:ext cx="6781800" cy="2379578"/>
          </a:xfrm>
        </p:spPr>
      </p:pic>
    </p:spTree>
    <p:extLst>
      <p:ext uri="{BB962C8B-B14F-4D97-AF65-F5344CB8AC3E}">
        <p14:creationId xmlns:p14="http://schemas.microsoft.com/office/powerpoint/2010/main" val="3613694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CEB18-D339-45A5-BCB5-A685D745F38D}"/>
              </a:ext>
            </a:extLst>
          </p:cNvPr>
          <p:cNvSpPr>
            <a:spLocks noGrp="1"/>
          </p:cNvSpPr>
          <p:nvPr>
            <p:ph type="title"/>
          </p:nvPr>
        </p:nvSpPr>
        <p:spPr/>
        <p:txBody>
          <a:bodyPr>
            <a:noAutofit/>
          </a:bodyPr>
          <a:lstStyle/>
          <a:p>
            <a:r>
              <a:rPr lang="en-US" sz="3200" dirty="0">
                <a:solidFill>
                  <a:schemeClr val="bg2"/>
                </a:solidFill>
              </a:rPr>
              <a:t>Assignment 3: </a:t>
            </a:r>
            <a:r>
              <a:rPr lang="en-US" sz="3200" dirty="0"/>
              <a:t>Complete the Market Research Section of Your Business Plan</a:t>
            </a:r>
          </a:p>
        </p:txBody>
      </p:sp>
      <p:sp>
        <p:nvSpPr>
          <p:cNvPr id="4" name="Content Placeholder 3">
            <a:extLst>
              <a:ext uri="{FF2B5EF4-FFF2-40B4-BE49-F238E27FC236}">
                <a16:creationId xmlns:a16="http://schemas.microsoft.com/office/drawing/2014/main" id="{1433E580-89BE-4F2B-B942-9166602DA4B2}"/>
              </a:ext>
            </a:extLst>
          </p:cNvPr>
          <p:cNvSpPr>
            <a:spLocks noGrp="1"/>
          </p:cNvSpPr>
          <p:nvPr>
            <p:ph sz="quarter" idx="10"/>
          </p:nvPr>
        </p:nvSpPr>
        <p:spPr>
          <a:xfrm>
            <a:off x="304800" y="1447800"/>
            <a:ext cx="6781800" cy="3124200"/>
          </a:xfrm>
        </p:spPr>
        <p:txBody>
          <a:bodyPr>
            <a:normAutofit/>
          </a:bodyPr>
          <a:lstStyle/>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Complete your research.</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Go to the Business Plan Template.</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Pass over the Executive Summary. Ignore it for now. Leave it blank. We will do it last.</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Go to the section of the plan entitled “Target Market”</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Write out your description of your target market and email it to Minister Dona.</a:t>
            </a:r>
          </a:p>
          <a:p>
            <a:pPr marL="285750" indent="-285750">
              <a:buFont typeface="Arial" panose="020B0604020202020204" pitchFamily="34" charset="0"/>
              <a:buChar char="•"/>
            </a:pPr>
            <a:r>
              <a:rPr lang="en-US" dirty="0">
                <a:latin typeface="Source Sans Pro" panose="020B0503030403020204" pitchFamily="34" charset="0"/>
                <a:ea typeface="Source Sans Pro" panose="020B0503030403020204" pitchFamily="34" charset="0"/>
              </a:rPr>
              <a:t>This section should include:</a:t>
            </a:r>
          </a:p>
          <a:p>
            <a:endParaRPr lang="en-US" dirty="0">
              <a:latin typeface="Source Sans Pro" panose="020B0503030403020204" pitchFamily="34" charset="0"/>
              <a:ea typeface="Source Sans Pro" panose="020B0503030403020204" pitchFamily="34" charset="0"/>
            </a:endParaRPr>
          </a:p>
        </p:txBody>
      </p:sp>
      <p:sp>
        <p:nvSpPr>
          <p:cNvPr id="8" name="Content Placeholder 2">
            <a:extLst>
              <a:ext uri="{FF2B5EF4-FFF2-40B4-BE49-F238E27FC236}">
                <a16:creationId xmlns:a16="http://schemas.microsoft.com/office/drawing/2014/main" id="{A597B548-F0F9-42F7-9745-759DF1A0BB67}"/>
              </a:ext>
            </a:extLst>
          </p:cNvPr>
          <p:cNvSpPr txBox="1">
            <a:spLocks/>
          </p:cNvSpPr>
          <p:nvPr/>
        </p:nvSpPr>
        <p:spPr>
          <a:xfrm>
            <a:off x="838200" y="4038600"/>
            <a:ext cx="6248400" cy="2362200"/>
          </a:xfrm>
          <a:prstGeom prst="rect">
            <a:avLst/>
          </a:prstGeom>
        </p:spPr>
        <p:txBody>
          <a:bodyPr>
            <a:normAutofit fontScale="85000" lnSpcReduction="10000"/>
          </a:bodyPr>
          <a:lstStyle>
            <a:lvl1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nSpc>
                <a:spcPct val="120000"/>
              </a:lnSpc>
              <a:buFont typeface="Wingdings" panose="05000000000000000000" pitchFamily="2" charset="2"/>
              <a:buChar char="ü"/>
            </a:pPr>
            <a:r>
              <a:rPr lang="en-US" dirty="0">
                <a:latin typeface="Source Sans Pro" panose="020B0503030403020204" pitchFamily="34" charset="0"/>
                <a:ea typeface="Source Sans Pro" panose="020B0503030403020204" pitchFamily="34" charset="0"/>
              </a:rPr>
              <a:t>A detailed description of the type of person who would buy your product and why they would buy it</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How many of them are there?</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How much money do they have?</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How can you reach them?</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Why will your product/service interest them?</a:t>
            </a:r>
          </a:p>
          <a:p>
            <a:pPr marL="285750" indent="-285750">
              <a:lnSpc>
                <a:spcPct val="120000"/>
              </a:lnSpc>
              <a:buFont typeface="Wingdings" panose="05000000000000000000" pitchFamily="2" charset="2"/>
              <a:buChar char="ü"/>
            </a:pPr>
            <a:r>
              <a:rPr lang="en-US" dirty="0">
                <a:solidFill>
                  <a:schemeClr val="bg1"/>
                </a:solidFill>
                <a:latin typeface="Source Sans Pro" panose="020B0503030403020204" pitchFamily="34" charset="0"/>
                <a:ea typeface="Source Sans Pro" panose="020B0503030403020204" pitchFamily="34" charset="0"/>
              </a:rPr>
              <a:t>Will the number of people who want your product grow or shrink in the future? Why?</a:t>
            </a:r>
          </a:p>
          <a:p>
            <a:pPr marL="285750" indent="-285750">
              <a:lnSpc>
                <a:spcPct val="120000"/>
              </a:lnSpc>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sz="3200" b="1" dirty="0">
              <a:solidFill>
                <a:schemeClr val="accent6"/>
              </a:solidFill>
              <a:latin typeface="Source Sans Pro" panose="020B0503030403020204" pitchFamily="34" charset="0"/>
              <a:ea typeface="Source Sans Pro" panose="020B0503030403020204" pitchFamily="34" charset="0"/>
            </a:endParaRPr>
          </a:p>
          <a:p>
            <a:pPr marL="742950" lvl="1" indent="-28575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b="1" dirty="0">
              <a:solidFill>
                <a:schemeClr val="accent2"/>
              </a:solidFill>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914400" lvl="1" indent="-45720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a:p>
            <a:pPr marL="285750" indent="-285750">
              <a:buFont typeface="Wingdings" panose="05000000000000000000" pitchFamily="2" charset="2"/>
              <a:buChar char="ü"/>
            </a:pPr>
            <a:endParaRPr lang="en-US"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52530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chemeClr val="accent2"/>
                </a:solidFill>
              </a:rPr>
              <a:t>What This Section of Your Business Plan Template Looks Like:</a:t>
            </a:r>
            <a:endParaRPr lang="en-US" sz="2800" dirty="0"/>
          </a:p>
        </p:txBody>
      </p:sp>
      <p:sp>
        <p:nvSpPr>
          <p:cNvPr id="3" name="Content Placeholder 2"/>
          <p:cNvSpPr>
            <a:spLocks noGrp="1"/>
          </p:cNvSpPr>
          <p:nvPr>
            <p:ph idx="1"/>
          </p:nvPr>
        </p:nvSpPr>
        <p:spPr/>
        <p:txBody>
          <a:bodyPr>
            <a:normAutofit/>
          </a:bodyPr>
          <a:lstStyle/>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pic>
        <p:nvPicPr>
          <p:cNvPr id="6" name="Picture 5">
            <a:extLst>
              <a:ext uri="{FF2B5EF4-FFF2-40B4-BE49-F238E27FC236}">
                <a16:creationId xmlns:a16="http://schemas.microsoft.com/office/drawing/2014/main" id="{F8800643-9206-479F-AC87-DBF4B403D620}"/>
              </a:ext>
            </a:extLst>
          </p:cNvPr>
          <p:cNvPicPr>
            <a:picLocks noChangeAspect="1"/>
          </p:cNvPicPr>
          <p:nvPr/>
        </p:nvPicPr>
        <p:blipFill>
          <a:blip r:embed="rId2"/>
          <a:stretch>
            <a:fillRect/>
          </a:stretch>
        </p:blipFill>
        <p:spPr>
          <a:xfrm>
            <a:off x="457200" y="1933318"/>
            <a:ext cx="6211167" cy="1838582"/>
          </a:xfrm>
          <a:prstGeom prst="rect">
            <a:avLst/>
          </a:prstGeom>
        </p:spPr>
      </p:pic>
    </p:spTree>
    <p:extLst>
      <p:ext uri="{BB962C8B-B14F-4D97-AF65-F5344CB8AC3E}">
        <p14:creationId xmlns:p14="http://schemas.microsoft.com/office/powerpoint/2010/main" val="15258085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64DCE6-9E7E-4630-A6A9-AE0400EFCEE6}"/>
              </a:ext>
            </a:extLst>
          </p:cNvPr>
          <p:cNvSpPr>
            <a:spLocks noGrp="1"/>
          </p:cNvSpPr>
          <p:nvPr>
            <p:ph type="ctrTitle"/>
          </p:nvPr>
        </p:nvSpPr>
        <p:spPr/>
        <p:txBody>
          <a:bodyPr/>
          <a:lstStyle/>
          <a:p>
            <a:r>
              <a:rPr lang="en-US" dirty="0"/>
              <a:t>Questions</a:t>
            </a:r>
          </a:p>
        </p:txBody>
      </p:sp>
      <p:sp>
        <p:nvSpPr>
          <p:cNvPr id="5" name="Subtitle 4">
            <a:extLst>
              <a:ext uri="{FF2B5EF4-FFF2-40B4-BE49-F238E27FC236}">
                <a16:creationId xmlns:a16="http://schemas.microsoft.com/office/drawing/2014/main" id="{C52A0F8E-41AD-4AB6-8E0D-3B5E58464B68}"/>
              </a:ext>
            </a:extLst>
          </p:cNvPr>
          <p:cNvSpPr>
            <a:spLocks noGrp="1"/>
          </p:cNvSpPr>
          <p:nvPr>
            <p:ph type="subTitle" idx="1"/>
          </p:nvPr>
        </p:nvSpPr>
        <p:spPr>
          <a:xfrm>
            <a:off x="3276600" y="228600"/>
            <a:ext cx="990600" cy="685800"/>
          </a:xfrm>
        </p:spPr>
        <p:txBody>
          <a:bodyPr>
            <a:noAutofit/>
          </a:bodyPr>
          <a:lstStyle/>
          <a:p>
            <a:r>
              <a:rPr lang="en-US" sz="50000" dirty="0"/>
              <a:t>?</a:t>
            </a:r>
          </a:p>
        </p:txBody>
      </p:sp>
    </p:spTree>
    <p:extLst>
      <p:ext uri="{BB962C8B-B14F-4D97-AF65-F5344CB8AC3E}">
        <p14:creationId xmlns:p14="http://schemas.microsoft.com/office/powerpoint/2010/main" val="2983824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5"/>
          </p:nvPr>
        </p:nvSpPr>
        <p:spPr>
          <a:xfrm>
            <a:off x="2420296" y="1379164"/>
            <a:ext cx="3447103" cy="838200"/>
          </a:xfrm>
        </p:spPr>
        <p:txBody>
          <a:bodyPr/>
          <a:lstStyle/>
          <a:p>
            <a:r>
              <a:rPr lang="en-US" dirty="0"/>
              <a:t>Prayer &amp; Scripture &amp; Word Nugget</a:t>
            </a:r>
          </a:p>
        </p:txBody>
      </p:sp>
      <p:sp>
        <p:nvSpPr>
          <p:cNvPr id="14" name="Text Placeholder 13"/>
          <p:cNvSpPr>
            <a:spLocks noGrp="1"/>
          </p:cNvSpPr>
          <p:nvPr>
            <p:ph type="body" sz="quarter" idx="16"/>
          </p:nvPr>
        </p:nvSpPr>
        <p:spPr>
          <a:xfrm>
            <a:off x="2438400" y="2171700"/>
            <a:ext cx="4648200" cy="838200"/>
          </a:xfrm>
        </p:spPr>
        <p:txBody>
          <a:bodyPr/>
          <a:lstStyle/>
          <a:p>
            <a:endParaRPr lang="en-US" dirty="0"/>
          </a:p>
        </p:txBody>
      </p:sp>
      <p:sp>
        <p:nvSpPr>
          <p:cNvPr id="15" name="Text Placeholder 14"/>
          <p:cNvSpPr>
            <a:spLocks noGrp="1"/>
          </p:cNvSpPr>
          <p:nvPr>
            <p:ph type="body" sz="quarter" idx="17"/>
          </p:nvPr>
        </p:nvSpPr>
        <p:spPr>
          <a:xfrm>
            <a:off x="2438400" y="2964236"/>
            <a:ext cx="4191000" cy="838200"/>
          </a:xfrm>
        </p:spPr>
        <p:txBody>
          <a:bodyPr/>
          <a:lstStyle/>
          <a:p>
            <a:r>
              <a:rPr lang="en-US" dirty="0"/>
              <a:t>Review &amp; Discussion of Problem/Solution Assignment</a:t>
            </a:r>
          </a:p>
        </p:txBody>
      </p:sp>
      <p:sp>
        <p:nvSpPr>
          <p:cNvPr id="11" name="Text Placeholder 10"/>
          <p:cNvSpPr>
            <a:spLocks noGrp="1"/>
          </p:cNvSpPr>
          <p:nvPr>
            <p:ph type="body" sz="quarter" idx="18"/>
          </p:nvPr>
        </p:nvSpPr>
        <p:spPr>
          <a:xfrm>
            <a:off x="2514600" y="3856038"/>
            <a:ext cx="4267200" cy="838200"/>
          </a:xfrm>
        </p:spPr>
        <p:txBody>
          <a:bodyPr>
            <a:normAutofit/>
          </a:bodyPr>
          <a:lstStyle/>
          <a:p>
            <a:endParaRPr lang="en-US" dirty="0"/>
          </a:p>
          <a:p>
            <a:r>
              <a:rPr lang="en-US" dirty="0"/>
              <a:t>Market Research </a:t>
            </a:r>
          </a:p>
        </p:txBody>
      </p:sp>
      <p:sp>
        <p:nvSpPr>
          <p:cNvPr id="10" name="Title 9"/>
          <p:cNvSpPr>
            <a:spLocks noGrp="1"/>
          </p:cNvSpPr>
          <p:nvPr>
            <p:ph type="title"/>
          </p:nvPr>
        </p:nvSpPr>
        <p:spPr/>
        <p:txBody>
          <a:bodyPr>
            <a:normAutofit/>
          </a:bodyPr>
          <a:lstStyle/>
          <a:p>
            <a:r>
              <a:rPr lang="en-US" dirty="0">
                <a:solidFill>
                  <a:schemeClr val="bg2"/>
                </a:solidFill>
              </a:rPr>
              <a:t>Agenda : Market Research</a:t>
            </a:r>
            <a:endParaRPr lang="en-US" sz="2700" dirty="0"/>
          </a:p>
        </p:txBody>
      </p:sp>
      <p:grpSp>
        <p:nvGrpSpPr>
          <p:cNvPr id="30" name="Group 29"/>
          <p:cNvGrpSpPr/>
          <p:nvPr/>
        </p:nvGrpSpPr>
        <p:grpSpPr>
          <a:xfrm>
            <a:off x="777498" y="1524000"/>
            <a:ext cx="1432302" cy="4906962"/>
            <a:chOff x="2667000" y="1229130"/>
            <a:chExt cx="1432302" cy="4906962"/>
          </a:xfrm>
        </p:grpSpPr>
        <p:sp>
          <p:nvSpPr>
            <p:cNvPr id="16" name="Rectangle 15"/>
            <p:cNvSpPr/>
            <p:nvPr/>
          </p:nvSpPr>
          <p:spPr>
            <a:xfrm>
              <a:off x="2667000" y="5648730"/>
              <a:ext cx="1371600" cy="48736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500" dirty="0"/>
                <a:t>Assignment</a:t>
              </a:r>
            </a:p>
          </p:txBody>
        </p:sp>
        <p:grpSp>
          <p:nvGrpSpPr>
            <p:cNvPr id="17" name="Group 16"/>
            <p:cNvGrpSpPr/>
            <p:nvPr/>
          </p:nvGrpSpPr>
          <p:grpSpPr>
            <a:xfrm>
              <a:off x="2667000" y="1229130"/>
              <a:ext cx="1371600" cy="762000"/>
              <a:chOff x="2209800" y="1229130"/>
              <a:chExt cx="1371600" cy="762000"/>
            </a:xfrm>
          </p:grpSpPr>
          <p:sp>
            <p:nvSpPr>
              <p:cNvPr id="18" name="Rectangle 17"/>
              <p:cNvSpPr/>
              <p:nvPr/>
            </p:nvSpPr>
            <p:spPr>
              <a:xfrm>
                <a:off x="2209800" y="12291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t>Welcome &amp; Opening</a:t>
                </a:r>
              </a:p>
            </p:txBody>
          </p:sp>
          <p:sp>
            <p:nvSpPr>
              <p:cNvPr id="19" name="Down Arrow 18"/>
              <p:cNvSpPr/>
              <p:nvPr/>
            </p:nvSpPr>
            <p:spPr>
              <a:xfrm>
                <a:off x="2590800" y="176253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667000" y="2067330"/>
              <a:ext cx="1432302" cy="824522"/>
              <a:chOff x="2202305" y="1918678"/>
              <a:chExt cx="1432302" cy="824522"/>
            </a:xfrm>
          </p:grpSpPr>
          <p:sp>
            <p:nvSpPr>
              <p:cNvPr id="21" name="Rectangle 20"/>
              <p:cNvSpPr/>
              <p:nvPr/>
            </p:nvSpPr>
            <p:spPr>
              <a:xfrm>
                <a:off x="2202305" y="1918678"/>
                <a:ext cx="1432302"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Word Nugget</a:t>
                </a:r>
              </a:p>
            </p:txBody>
          </p:sp>
          <p:sp>
            <p:nvSpPr>
              <p:cNvPr id="22" name="Down Arrow 21"/>
              <p:cNvSpPr/>
              <p:nvPr/>
            </p:nvSpPr>
            <p:spPr>
              <a:xfrm>
                <a:off x="2590800" y="25146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grpSp>
          <p:nvGrpSpPr>
            <p:cNvPr id="23" name="Group 22"/>
            <p:cNvGrpSpPr/>
            <p:nvPr/>
          </p:nvGrpSpPr>
          <p:grpSpPr>
            <a:xfrm>
              <a:off x="2667000" y="2981730"/>
              <a:ext cx="1371600" cy="2536371"/>
              <a:chOff x="2209800" y="2753130"/>
              <a:chExt cx="1371600" cy="2536371"/>
            </a:xfrm>
          </p:grpSpPr>
          <p:sp>
            <p:nvSpPr>
              <p:cNvPr id="24" name="Rectangle 23"/>
              <p:cNvSpPr/>
              <p:nvPr/>
            </p:nvSpPr>
            <p:spPr>
              <a:xfrm>
                <a:off x="2209800" y="27531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Assignment Discussion</a:t>
                </a:r>
              </a:p>
            </p:txBody>
          </p:sp>
          <p:sp>
            <p:nvSpPr>
              <p:cNvPr id="25" name="Down Arrow 24"/>
              <p:cNvSpPr/>
              <p:nvPr/>
            </p:nvSpPr>
            <p:spPr>
              <a:xfrm>
                <a:off x="2590800" y="3286530"/>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A5D0BC-D5A5-4F45-B6F6-D40B9131DA5E}"/>
                  </a:ext>
                </a:extLst>
              </p:cNvPr>
              <p:cNvSpPr/>
              <p:nvPr/>
            </p:nvSpPr>
            <p:spPr>
              <a:xfrm>
                <a:off x="2209800" y="4581930"/>
                <a:ext cx="1371600" cy="457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t>Needed Data</a:t>
                </a:r>
              </a:p>
            </p:txBody>
          </p:sp>
          <p:sp>
            <p:nvSpPr>
              <p:cNvPr id="28" name="Down Arrow 24">
                <a:extLst>
                  <a:ext uri="{FF2B5EF4-FFF2-40B4-BE49-F238E27FC236}">
                    <a16:creationId xmlns:a16="http://schemas.microsoft.com/office/drawing/2014/main" id="{0EB15CEB-FA2A-460D-8BAD-5EC3431DB3DB}"/>
                  </a:ext>
                </a:extLst>
              </p:cNvPr>
              <p:cNvSpPr/>
              <p:nvPr/>
            </p:nvSpPr>
            <p:spPr>
              <a:xfrm>
                <a:off x="2590800" y="5060901"/>
                <a:ext cx="609600" cy="228600"/>
              </a:xfrm>
              <a:prstGeom prst="down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
        <p:nvSpPr>
          <p:cNvPr id="29" name="Text Placeholder 10">
            <a:extLst>
              <a:ext uri="{FF2B5EF4-FFF2-40B4-BE49-F238E27FC236}">
                <a16:creationId xmlns:a16="http://schemas.microsoft.com/office/drawing/2014/main" id="{E38AA532-71FD-4509-A24C-B7A41664899F}"/>
              </a:ext>
            </a:extLst>
          </p:cNvPr>
          <p:cNvSpPr txBox="1">
            <a:spLocks/>
          </p:cNvSpPr>
          <p:nvPr/>
        </p:nvSpPr>
        <p:spPr>
          <a:xfrm>
            <a:off x="2541044" y="4694238"/>
            <a:ext cx="4267200" cy="838200"/>
          </a:xfrm>
          <a:prstGeom prst="rect">
            <a:avLst/>
          </a:prstGeom>
        </p:spPr>
        <p:txBody>
          <a:bodyPr vert="horz" lIns="91440" tIns="45720" rIns="91440" bIns="45720" rtlCol="0" anchor="ctr">
            <a:normAutofit fontScale="92500" lnSpcReduction="20000"/>
          </a:bodyPr>
          <a:lstStyle>
            <a:lvl1pPr marL="57150" indent="0" algn="l" defTabSz="914400" rtl="0" eaLnBrk="1" latinLnBrk="0" hangingPunct="1">
              <a:spcBef>
                <a:spcPct val="20000"/>
              </a:spcBef>
              <a:buFontTx/>
              <a:buNone/>
              <a:defRPr sz="1800" kern="1200" baseline="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a:p>
            <a:r>
              <a:rPr lang="en-US" dirty="0"/>
              <a:t>Questions Your Market Research Should Answer</a:t>
            </a:r>
          </a:p>
        </p:txBody>
      </p:sp>
      <p:sp>
        <p:nvSpPr>
          <p:cNvPr id="26" name="Rectangle 25">
            <a:extLst>
              <a:ext uri="{FF2B5EF4-FFF2-40B4-BE49-F238E27FC236}">
                <a16:creationId xmlns:a16="http://schemas.microsoft.com/office/drawing/2014/main" id="{6816B15A-628B-4FDA-BCD4-2D0001587348}"/>
              </a:ext>
            </a:extLst>
          </p:cNvPr>
          <p:cNvSpPr/>
          <p:nvPr/>
        </p:nvSpPr>
        <p:spPr>
          <a:xfrm>
            <a:off x="762000" y="4128478"/>
            <a:ext cx="1371600" cy="4572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dirty="0"/>
              <a:t>Market Research</a:t>
            </a:r>
          </a:p>
        </p:txBody>
      </p:sp>
      <p:sp>
        <p:nvSpPr>
          <p:cNvPr id="31" name="Down Arrow 21">
            <a:extLst>
              <a:ext uri="{FF2B5EF4-FFF2-40B4-BE49-F238E27FC236}">
                <a16:creationId xmlns:a16="http://schemas.microsoft.com/office/drawing/2014/main" id="{3C9E0468-59D5-433A-A959-87CCE870F940}"/>
              </a:ext>
            </a:extLst>
          </p:cNvPr>
          <p:cNvSpPr/>
          <p:nvPr/>
        </p:nvSpPr>
        <p:spPr>
          <a:xfrm>
            <a:off x="1150495" y="4724400"/>
            <a:ext cx="609600" cy="228600"/>
          </a:xfrm>
          <a:prstGeom prst="downArrow">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4958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D4909418-0460-40BA-A4DF-923CB96EACFD}"/>
              </a:ext>
            </a:extLst>
          </p:cNvPr>
          <p:cNvSpPr>
            <a:spLocks noGrp="1"/>
          </p:cNvSpPr>
          <p:nvPr>
            <p:ph sz="half" idx="1"/>
          </p:nvPr>
        </p:nvSpPr>
        <p:spPr>
          <a:xfrm>
            <a:off x="304800" y="1828800"/>
            <a:ext cx="3276600" cy="4191000"/>
          </a:xfrm>
        </p:spPr>
        <p:txBody>
          <a:bodyPr>
            <a:normAutofit fontScale="77500" lnSpcReduction="20000"/>
          </a:bodyPr>
          <a:lstStyle/>
          <a:p>
            <a:r>
              <a:rPr lang="en-US" i="1" dirty="0"/>
              <a:t>Go to the ant, thou sluggard;</a:t>
            </a:r>
            <a:br>
              <a:rPr lang="en-US" i="1" dirty="0"/>
            </a:br>
            <a:r>
              <a:rPr lang="en-US" i="1" dirty="0"/>
              <a:t>consider her ways, and be wise: </a:t>
            </a:r>
            <a:br>
              <a:rPr lang="en-US" i="1" dirty="0"/>
            </a:br>
            <a:r>
              <a:rPr lang="en-US" i="1" baseline="30000" dirty="0"/>
              <a:t>7</a:t>
            </a:r>
            <a:r>
              <a:rPr lang="en-US" i="1" dirty="0"/>
              <a:t> Which having no guide, overseer, or ruler, </a:t>
            </a:r>
            <a:br>
              <a:rPr lang="en-US" i="1" dirty="0"/>
            </a:br>
            <a:r>
              <a:rPr lang="en-US" i="1" baseline="30000" dirty="0"/>
              <a:t>8</a:t>
            </a:r>
            <a:r>
              <a:rPr lang="en-US" i="1" dirty="0"/>
              <a:t> </a:t>
            </a:r>
            <a:r>
              <a:rPr lang="en-US" i="1" dirty="0" err="1"/>
              <a:t>Provideth</a:t>
            </a:r>
            <a:r>
              <a:rPr lang="en-US" i="1" dirty="0"/>
              <a:t> her meat in the summer,</a:t>
            </a:r>
            <a:br>
              <a:rPr lang="en-US" i="1" dirty="0"/>
            </a:br>
            <a:r>
              <a:rPr lang="en-US" i="1" dirty="0"/>
              <a:t>and </a:t>
            </a:r>
            <a:r>
              <a:rPr lang="en-US" i="1" dirty="0" err="1"/>
              <a:t>gathereth</a:t>
            </a:r>
            <a:r>
              <a:rPr lang="en-US" i="1" dirty="0"/>
              <a:t> her food in the harvest. </a:t>
            </a:r>
            <a:br>
              <a:rPr lang="en-US" i="1" dirty="0"/>
            </a:br>
            <a:r>
              <a:rPr lang="en-US" i="1" baseline="30000" dirty="0"/>
              <a:t>9</a:t>
            </a:r>
            <a:r>
              <a:rPr lang="en-US" i="1" dirty="0"/>
              <a:t> How long wilt thou sleep, O sluggard?</a:t>
            </a:r>
            <a:br>
              <a:rPr lang="en-US" i="1" dirty="0"/>
            </a:br>
            <a:r>
              <a:rPr lang="en-US" i="1" dirty="0"/>
              <a:t>when wilt thou arise out of thy sleep? </a:t>
            </a:r>
            <a:br>
              <a:rPr lang="en-US" i="1" dirty="0"/>
            </a:br>
            <a:r>
              <a:rPr lang="en-US" i="1" baseline="30000" dirty="0"/>
              <a:t>10</a:t>
            </a:r>
            <a:r>
              <a:rPr lang="en-US" i="1" dirty="0"/>
              <a:t> Yet a little sleep, a little slumber,</a:t>
            </a:r>
            <a:br>
              <a:rPr lang="en-US" i="1" dirty="0"/>
            </a:br>
            <a:r>
              <a:rPr lang="en-US" i="1" dirty="0"/>
              <a:t>a little folding of the hands to sleep: </a:t>
            </a:r>
            <a:br>
              <a:rPr lang="en-US" i="1" dirty="0"/>
            </a:br>
            <a:r>
              <a:rPr lang="en-US" i="1" baseline="30000" dirty="0"/>
              <a:t>11</a:t>
            </a:r>
            <a:r>
              <a:rPr lang="en-US" i="1" dirty="0"/>
              <a:t> So shall thy poverty come as one that </a:t>
            </a:r>
            <a:r>
              <a:rPr lang="en-US" i="1" dirty="0" err="1"/>
              <a:t>travelleth</a:t>
            </a:r>
            <a:r>
              <a:rPr lang="en-US" i="1" dirty="0"/>
              <a:t>,</a:t>
            </a:r>
            <a:br>
              <a:rPr lang="en-US" i="1" dirty="0"/>
            </a:br>
            <a:r>
              <a:rPr lang="en-US" i="1" dirty="0"/>
              <a:t>and thy want as an armed man. Proverbs 6:6-11</a:t>
            </a:r>
          </a:p>
        </p:txBody>
      </p:sp>
      <p:sp>
        <p:nvSpPr>
          <p:cNvPr id="15" name="Content Placeholder 14">
            <a:extLst>
              <a:ext uri="{FF2B5EF4-FFF2-40B4-BE49-F238E27FC236}">
                <a16:creationId xmlns:a16="http://schemas.microsoft.com/office/drawing/2014/main" id="{C97A8147-DF1D-4B95-B65A-2EB428FF023C}"/>
              </a:ext>
            </a:extLst>
          </p:cNvPr>
          <p:cNvSpPr>
            <a:spLocks noGrp="1"/>
          </p:cNvSpPr>
          <p:nvPr>
            <p:ph sz="half" idx="2"/>
          </p:nvPr>
        </p:nvSpPr>
        <p:spPr>
          <a:xfrm>
            <a:off x="3810000" y="1828800"/>
            <a:ext cx="3276600" cy="4191000"/>
          </a:xfrm>
        </p:spPr>
        <p:txBody>
          <a:bodyPr>
            <a:normAutofit fontScale="92500" lnSpcReduction="20000"/>
          </a:bodyPr>
          <a:lstStyle/>
          <a:p>
            <a:pPr marL="457200" indent="-457200">
              <a:buAutoNum type="arabicPeriod"/>
            </a:pPr>
            <a:r>
              <a:rPr lang="en-US" dirty="0"/>
              <a:t>God says we need to face our enemies within. When we recognize they are enemies, God Himself will fight the war for us.</a:t>
            </a:r>
          </a:p>
          <a:p>
            <a:pPr marL="457200" indent="-457200">
              <a:buAutoNum type="arabicPeriod"/>
            </a:pPr>
            <a:r>
              <a:rPr lang="en-US" dirty="0"/>
              <a:t>Satan is desperate to stop us from doing these businesses. He will cause our flesh to feel weary and make it feel legitimate.</a:t>
            </a:r>
          </a:p>
          <a:p>
            <a:pPr marL="457200" indent="-457200">
              <a:buAutoNum type="arabicPeriod"/>
            </a:pPr>
            <a:r>
              <a:rPr lang="en-US" dirty="0"/>
              <a:t>We must stop making excuses and kick him out so that poverty and want don’t sneak up on us.</a:t>
            </a:r>
          </a:p>
          <a:p>
            <a:pPr marL="457200" indent="-457200">
              <a:buAutoNum type="arabicPeriod"/>
            </a:pPr>
            <a:endParaRPr lang="en-US" dirty="0"/>
          </a:p>
          <a:p>
            <a:pPr marL="457200" indent="-457200">
              <a:buAutoNum type="arabicPeriod"/>
            </a:pPr>
            <a:endParaRPr lang="en-US" dirty="0"/>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p:txBody>
      </p:sp>
      <p:sp>
        <p:nvSpPr>
          <p:cNvPr id="9" name="Title 8">
            <a:extLst>
              <a:ext uri="{FF2B5EF4-FFF2-40B4-BE49-F238E27FC236}">
                <a16:creationId xmlns:a16="http://schemas.microsoft.com/office/drawing/2014/main" id="{6FDFEB74-F9E7-4355-A34A-C0AA9876F8CC}"/>
              </a:ext>
            </a:extLst>
          </p:cNvPr>
          <p:cNvSpPr>
            <a:spLocks noGrp="1"/>
          </p:cNvSpPr>
          <p:nvPr>
            <p:ph type="title"/>
          </p:nvPr>
        </p:nvSpPr>
        <p:spPr/>
        <p:txBody>
          <a:bodyPr>
            <a:normAutofit/>
          </a:bodyPr>
          <a:lstStyle/>
          <a:p>
            <a:r>
              <a:rPr lang="en-US" dirty="0"/>
              <a:t>Word Nugget:  </a:t>
            </a:r>
            <a:r>
              <a:rPr lang="en-US" dirty="0">
                <a:solidFill>
                  <a:schemeClr val="accent2"/>
                </a:solidFill>
              </a:rPr>
              <a:t>Spirit of Lethargy</a:t>
            </a:r>
            <a:endParaRPr lang="en-US" dirty="0"/>
          </a:p>
        </p:txBody>
      </p:sp>
    </p:spTree>
    <p:extLst>
      <p:ext uri="{BB962C8B-B14F-4D97-AF65-F5344CB8AC3E}">
        <p14:creationId xmlns:p14="http://schemas.microsoft.com/office/powerpoint/2010/main" val="3001649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32919"/>
            <a:ext cx="6781800" cy="792162"/>
          </a:xfrm>
        </p:spPr>
        <p:txBody>
          <a:bodyPr>
            <a:noAutofit/>
          </a:bodyPr>
          <a:lstStyle/>
          <a:p>
            <a:r>
              <a:rPr lang="en-US" dirty="0">
                <a:solidFill>
                  <a:schemeClr val="accent2"/>
                </a:solidFill>
              </a:rPr>
              <a:t>Final Review &amp; Discussion of Problem Solution Assignment</a:t>
            </a:r>
            <a:endParaRPr lang="en-US"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Tree>
    <p:extLst>
      <p:ext uri="{BB962C8B-B14F-4D97-AF65-F5344CB8AC3E}">
        <p14:creationId xmlns:p14="http://schemas.microsoft.com/office/powerpoint/2010/main" val="232194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accent2"/>
                </a:solidFill>
              </a:rPr>
              <a:t>Market Research</a:t>
            </a:r>
            <a:endParaRPr lang="en-US" dirty="0"/>
          </a:p>
        </p:txBody>
      </p:sp>
      <p:sp>
        <p:nvSpPr>
          <p:cNvPr id="3" name="Content Placeholder 2"/>
          <p:cNvSpPr>
            <a:spLocks noGrp="1"/>
          </p:cNvSpPr>
          <p:nvPr>
            <p:ph idx="1"/>
          </p:nvPr>
        </p:nvSpPr>
        <p:spPr>
          <a:xfrm>
            <a:off x="304800" y="1447800"/>
            <a:ext cx="6781800" cy="1981200"/>
          </a:xfrm>
        </p:spPr>
        <p:txBody>
          <a:bodyPr>
            <a:normAutofit fontScale="85000" lnSpcReduction="20000"/>
          </a:bodyPr>
          <a:lstStyle/>
          <a:p>
            <a:pPr marL="457200" lvl="1" indent="0">
              <a:buNone/>
            </a:pPr>
            <a:r>
              <a:rPr lang="en-US" sz="2800" b="1" dirty="0">
                <a:solidFill>
                  <a:schemeClr val="accent6"/>
                </a:solidFill>
              </a:rPr>
              <a:t>What Is Market Research?</a:t>
            </a:r>
          </a:p>
          <a:p>
            <a:pPr>
              <a:lnSpc>
                <a:spcPct val="120000"/>
              </a:lnSpc>
            </a:pPr>
            <a:r>
              <a:rPr lang="en-US" dirty="0">
                <a:latin typeface="Source Sans Pro" panose="020B0503030403020204" pitchFamily="34" charset="0"/>
                <a:ea typeface="Source Sans Pro" panose="020B0503030403020204" pitchFamily="34" charset="0"/>
              </a:rPr>
              <a:t>Market research is an organized effort to gather information about target markets and customers: know about them, starting with who they are. It is an important component of business strategy and a major factor in maintaining competitiveness.</a:t>
            </a:r>
          </a:p>
          <a:p>
            <a:pPr marL="457200" lvl="1" indent="0">
              <a:buNone/>
            </a:pPr>
            <a:endParaRPr lang="en-US" sz="3200" b="1" dirty="0">
              <a:solidFill>
                <a:schemeClr val="accent6"/>
              </a:solidFill>
            </a:endParaRPr>
          </a:p>
          <a:p>
            <a:pPr marL="457200" lvl="1" indent="0">
              <a:buNone/>
            </a:pPr>
            <a:endParaRPr lang="en-US" sz="3200" b="1" dirty="0">
              <a:solidFill>
                <a:schemeClr val="accent6"/>
              </a:solidFill>
            </a:endParaRPr>
          </a:p>
          <a:p>
            <a:pPr marL="457200" lvl="1" indent="0">
              <a:buNone/>
            </a:pPr>
            <a:endParaRPr lang="en-US" sz="3200" b="1" dirty="0">
              <a:solidFill>
                <a:schemeClr val="accent6"/>
              </a:solidFill>
            </a:endParaRPr>
          </a:p>
          <a:p>
            <a:pPr marL="457200" lvl="1" inden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sp>
        <p:nvSpPr>
          <p:cNvPr id="6" name="Content Placeholder 2">
            <a:extLst>
              <a:ext uri="{FF2B5EF4-FFF2-40B4-BE49-F238E27FC236}">
                <a16:creationId xmlns:a16="http://schemas.microsoft.com/office/drawing/2014/main" id="{960CAEC6-E250-44D9-B47E-7D9845BC53E3}"/>
              </a:ext>
            </a:extLst>
          </p:cNvPr>
          <p:cNvSpPr txBox="1">
            <a:spLocks/>
          </p:cNvSpPr>
          <p:nvPr/>
        </p:nvSpPr>
        <p:spPr>
          <a:xfrm>
            <a:off x="457200" y="5648210"/>
            <a:ext cx="6781800" cy="981189"/>
          </a:xfrm>
          <a:prstGeom prst="rect">
            <a:avLst/>
          </a:prstGeom>
        </p:spPr>
        <p:txBody>
          <a:bodyPr vert="horz" lIns="91440" tIns="45720" rIns="91440" bIns="45720" rtlCol="0">
            <a:normAutofit/>
          </a:bodyPr>
          <a:lstStyle>
            <a:lvl1pPr marL="171450" indent="-171450" algn="l" defTabSz="914400" rtl="0" eaLnBrk="1" latinLnBrk="0" hangingPunct="1">
              <a:spcBef>
                <a:spcPct val="20000"/>
              </a:spcBef>
              <a:buFont typeface="Arial" pitchFamily="34" charset="0"/>
              <a:buChar char="•"/>
              <a:defRPr sz="2400" kern="1200">
                <a:solidFill>
                  <a:schemeClr val="bg1">
                    <a:lumMod val="95000"/>
                  </a:schemeClr>
                </a:solidFill>
                <a:latin typeface="+mn-lt"/>
                <a:ea typeface="+mn-ea"/>
                <a:cs typeface="+mn-cs"/>
              </a:defRPr>
            </a:lvl1pPr>
            <a:lvl2pPr marL="628650" indent="-171450" algn="l" defTabSz="914400" rtl="0" eaLnBrk="1" latinLnBrk="0" hangingPunct="1">
              <a:spcBef>
                <a:spcPct val="20000"/>
              </a:spcBef>
              <a:buFont typeface="Arial" pitchFamily="34" charset="0"/>
              <a:buChar char="•"/>
              <a:defRPr sz="2000" kern="1200">
                <a:solidFill>
                  <a:schemeClr val="bg1">
                    <a:lumMod val="95000"/>
                  </a:schemeClr>
                </a:solidFill>
                <a:latin typeface="+mn-lt"/>
                <a:ea typeface="+mn-ea"/>
                <a:cs typeface="+mn-cs"/>
              </a:defRPr>
            </a:lvl2pPr>
            <a:lvl3pPr marL="1085850" indent="-171450" algn="l" defTabSz="914400" rtl="0" eaLnBrk="1" latinLnBrk="0" hangingPunct="1">
              <a:spcBef>
                <a:spcPct val="20000"/>
              </a:spcBef>
              <a:buFont typeface="Arial" pitchFamily="34" charset="0"/>
              <a:buChar char="•"/>
              <a:defRPr sz="1800" kern="1200">
                <a:solidFill>
                  <a:schemeClr val="bg1">
                    <a:lumMod val="95000"/>
                  </a:schemeClr>
                </a:solidFill>
                <a:latin typeface="+mn-lt"/>
                <a:ea typeface="+mn-ea"/>
                <a:cs typeface="+mn-cs"/>
              </a:defRPr>
            </a:lvl3pPr>
            <a:lvl4pPr marL="15430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4pPr>
            <a:lvl5pPr marL="2000250" indent="-171450" algn="l" defTabSz="914400" rtl="0" eaLnBrk="1" latinLnBrk="0" hangingPunct="1">
              <a:spcBef>
                <a:spcPct val="20000"/>
              </a:spcBef>
              <a:buFont typeface="Arial" pitchFamily="34" charset="0"/>
              <a:buChar char="•"/>
              <a:defRPr sz="16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endParaRPr lang="en-US" dirty="0"/>
          </a:p>
          <a:p>
            <a:pPr marL="457200" lvl="1" indent="0">
              <a:buFont typeface="Arial" pitchFamily="34" charset="0"/>
              <a:buNone/>
            </a:pPr>
            <a:endParaRPr lang="en-US" dirty="0"/>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sz="3200" b="1" dirty="0">
              <a:solidFill>
                <a:schemeClr val="accent6"/>
              </a:solidFill>
            </a:endParaRPr>
          </a:p>
          <a:p>
            <a:pPr marL="457200" lvl="1" indent="0">
              <a:buFont typeface="Arial" pitchFamily="34" charset="0"/>
              <a:buNone/>
            </a:pPr>
            <a:endParaRPr lang="en-US" dirty="0"/>
          </a:p>
          <a:p>
            <a:pPr marL="914400" lvl="1" indent="-457200">
              <a:buFont typeface="+mj-lt"/>
              <a:buAutoNum type="arabicParenR" startAt="3"/>
            </a:pPr>
            <a:endParaRPr lang="en-US" b="1" dirty="0">
              <a:solidFill>
                <a:schemeClr val="accent2"/>
              </a:solidFill>
            </a:endParaRPr>
          </a:p>
          <a:p>
            <a:pPr marL="914400" lvl="1" indent="-457200">
              <a:buFont typeface="+mj-lt"/>
              <a:buAutoNum type="arabicParenR" startAt="3"/>
            </a:pPr>
            <a:endParaRPr lang="en-US" dirty="0"/>
          </a:p>
          <a:p>
            <a:pPr marL="914400" lvl="1" indent="-457200">
              <a:buFont typeface="+mj-lt"/>
              <a:buAutoNum type="arabicParenR" startAt="3"/>
            </a:pPr>
            <a:endParaRPr lang="en-US" dirty="0"/>
          </a:p>
          <a:p>
            <a:pPr marL="914400" lvl="1" indent="-457200">
              <a:buFont typeface="+mj-lt"/>
              <a:buAutoNum type="arabicParenR" startAt="3"/>
            </a:pPr>
            <a:endParaRPr lang="en-US" dirty="0"/>
          </a:p>
          <a:p>
            <a:endParaRPr lang="en-US" dirty="0"/>
          </a:p>
        </p:txBody>
      </p:sp>
      <p:pic>
        <p:nvPicPr>
          <p:cNvPr id="9" name="Picture 8">
            <a:extLst>
              <a:ext uri="{FF2B5EF4-FFF2-40B4-BE49-F238E27FC236}">
                <a16:creationId xmlns:a16="http://schemas.microsoft.com/office/drawing/2014/main" id="{3929F4FF-C4DB-404D-BC64-8C5DCACC35F0}"/>
              </a:ext>
            </a:extLst>
          </p:cNvPr>
          <p:cNvPicPr>
            <a:picLocks noChangeAspect="1"/>
          </p:cNvPicPr>
          <p:nvPr/>
        </p:nvPicPr>
        <p:blipFill>
          <a:blip r:embed="rId3"/>
          <a:stretch>
            <a:fillRect/>
          </a:stretch>
        </p:blipFill>
        <p:spPr>
          <a:xfrm>
            <a:off x="914400" y="3520388"/>
            <a:ext cx="5290600" cy="2929219"/>
          </a:xfrm>
          <a:prstGeom prst="rect">
            <a:avLst/>
          </a:prstGeom>
        </p:spPr>
      </p:pic>
    </p:spTree>
    <p:extLst>
      <p:ext uri="{BB962C8B-B14F-4D97-AF65-F5344CB8AC3E}">
        <p14:creationId xmlns:p14="http://schemas.microsoft.com/office/powerpoint/2010/main" val="302398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152400" y="228600"/>
            <a:ext cx="6934200" cy="792162"/>
          </a:xfrm>
        </p:spPr>
        <p:txBody>
          <a:bodyPr>
            <a:noAutofit/>
          </a:bodyPr>
          <a:lstStyle/>
          <a:p>
            <a:r>
              <a:rPr lang="en-US" sz="3300" dirty="0">
                <a:solidFill>
                  <a:schemeClr val="accent2"/>
                </a:solidFill>
              </a:rPr>
              <a:t>Primary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28600" y="1020762"/>
            <a:ext cx="6781800" cy="5532438"/>
          </a:xfrm>
        </p:spPr>
        <p:txBody>
          <a:bodyPr>
            <a:normAutofit/>
          </a:bodyPr>
          <a:lstStyle/>
          <a:p>
            <a:pPr algn="l"/>
            <a:r>
              <a:rPr lang="en-US" sz="1800" i="0" dirty="0">
                <a:effectLst/>
                <a:latin typeface="Source Sans Pro" panose="020B0503030403020204" pitchFamily="34" charset="0"/>
                <a:ea typeface="Source Sans Pro" panose="020B0503030403020204" pitchFamily="34" charset="0"/>
              </a:rPr>
              <a:t>Primary research refers to first-party data or information. First-party data or information is all the data and information you’ve collected on your own—you’re not citing any other source’s work. Examples of primary market research include:</a:t>
            </a:r>
          </a:p>
          <a:p>
            <a:pPr algn="l"/>
            <a:endParaRPr lang="en-US" sz="1800" i="0" dirty="0">
              <a:effectLst/>
              <a:latin typeface="Source Sans Pro" panose="020B0503030403020204" pitchFamily="34" charset="0"/>
              <a:ea typeface="Source Sans Pro" panose="020B0503030403020204" pitchFamily="34" charset="0"/>
            </a:endParaRPr>
          </a:p>
          <a:p>
            <a:pPr lvl="1"/>
            <a:r>
              <a:rPr lang="en-US" sz="1800" i="0" dirty="0">
                <a:effectLst/>
                <a:latin typeface="Source Sans Pro" panose="020B0503030403020204" pitchFamily="34" charset="0"/>
                <a:ea typeface="Source Sans Pro" panose="020B0503030403020204" pitchFamily="34" charset="0"/>
              </a:rPr>
              <a:t>Focus groups</a:t>
            </a:r>
          </a:p>
          <a:p>
            <a:pPr lvl="1"/>
            <a:r>
              <a:rPr lang="en-US" sz="1800" i="0" dirty="0">
                <a:effectLst/>
                <a:latin typeface="Source Sans Pro" panose="020B0503030403020204" pitchFamily="34" charset="0"/>
                <a:ea typeface="Source Sans Pro" panose="020B0503030403020204" pitchFamily="34" charset="0"/>
              </a:rPr>
              <a:t>Interviews</a:t>
            </a:r>
          </a:p>
          <a:p>
            <a:pPr lvl="1"/>
            <a:r>
              <a:rPr lang="en-US" sz="1800" i="0" dirty="0">
                <a:effectLst/>
                <a:latin typeface="Source Sans Pro" panose="020B0503030403020204" pitchFamily="34" charset="0"/>
                <a:ea typeface="Source Sans Pro" panose="020B0503030403020204" pitchFamily="34" charset="0"/>
              </a:rPr>
              <a:t>Polls</a:t>
            </a:r>
          </a:p>
          <a:p>
            <a:pPr lvl="1"/>
            <a:r>
              <a:rPr lang="en-US" sz="1800" i="0" dirty="0">
                <a:effectLst/>
                <a:latin typeface="Source Sans Pro" panose="020B0503030403020204" pitchFamily="34" charset="0"/>
                <a:ea typeface="Source Sans Pro" panose="020B0503030403020204" pitchFamily="34" charset="0"/>
              </a:rPr>
              <a:t>Surveys</a:t>
            </a:r>
          </a:p>
          <a:p>
            <a:pPr lvl="1"/>
            <a:endParaRPr lang="en-US" sz="1600" i="0" dirty="0">
              <a:effectLst/>
              <a:latin typeface="Source Sans Pro" panose="020B0503030403020204" pitchFamily="34" charset="0"/>
              <a:ea typeface="Source Sans Pro" panose="020B0503030403020204" pitchFamily="34" charset="0"/>
            </a:endParaRPr>
          </a:p>
          <a:p>
            <a:pPr algn="l"/>
            <a:r>
              <a:rPr lang="en-US" sz="1800" i="0" dirty="0">
                <a:effectLst/>
                <a:latin typeface="Source Sans Pro" panose="020B0503030403020204" pitchFamily="34" charset="0"/>
                <a:ea typeface="Source Sans Pro" panose="020B0503030403020204" pitchFamily="34" charset="0"/>
              </a:rPr>
              <a:t>This type of market research can help strengthen your marketing strategy with data and information that comes directly from your potential customers. </a:t>
            </a:r>
          </a:p>
          <a:p>
            <a:pPr algn="l"/>
            <a:endParaRPr lang="en-US" sz="1800" i="0" dirty="0">
              <a:effectLst/>
              <a:latin typeface="Source Sans Pro" panose="020B0503030403020204" pitchFamily="34" charset="0"/>
              <a:ea typeface="Source Sans Pro" panose="020B0503030403020204" pitchFamily="34" charset="0"/>
            </a:endParaRPr>
          </a:p>
          <a:p>
            <a:pPr algn="l"/>
            <a:r>
              <a:rPr lang="en-US" sz="1800" i="0" dirty="0">
                <a:effectLst/>
                <a:latin typeface="Source Sans Pro" panose="020B0503030403020204" pitchFamily="34" charset="0"/>
                <a:ea typeface="Source Sans Pro" panose="020B0503030403020204" pitchFamily="34" charset="0"/>
              </a:rPr>
              <a:t>Good examples of primary research are online surveys and polls, which are a great way to get a large number of responses from your customer base. </a:t>
            </a:r>
          </a:p>
          <a:p>
            <a:endParaRPr lang="en-US" sz="1800" dirty="0">
              <a:latin typeface="Source Sans Pro" panose="020B0503030403020204" pitchFamily="34" charset="0"/>
              <a:ea typeface="Source Sans Pro" panose="020B0503030403020204" pitchFamily="34" charset="0"/>
            </a:endParaRPr>
          </a:p>
          <a:p>
            <a:pPr lvl="1"/>
            <a:endParaRPr lang="en-US" sz="1600" dirty="0">
              <a:latin typeface="Source Sans Pro" panose="020B0503030403020204" pitchFamily="34" charset="0"/>
              <a:ea typeface="Source Sans Pro" panose="020B0503030403020204" pitchFamily="34" charset="0"/>
            </a:endParaRPr>
          </a:p>
          <a:p>
            <a:pPr lvl="1"/>
            <a:endParaRPr lang="en-US" sz="1600" dirty="0">
              <a:latin typeface="Source Sans Pro" panose="020B0503030403020204" pitchFamily="34" charset="0"/>
              <a:ea typeface="Source Sans Pro" panose="020B0503030403020204" pitchFamily="34" charset="0"/>
            </a:endParaRPr>
          </a:p>
          <a:p>
            <a:endParaRPr lang="en-US" sz="18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0303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76200" y="152400"/>
            <a:ext cx="6934200" cy="792162"/>
          </a:xfrm>
        </p:spPr>
        <p:txBody>
          <a:bodyPr>
            <a:noAutofit/>
          </a:bodyPr>
          <a:lstStyle/>
          <a:p>
            <a:r>
              <a:rPr lang="en-US" sz="3300" dirty="0">
                <a:solidFill>
                  <a:schemeClr val="accent2"/>
                </a:solidFill>
              </a:rPr>
              <a:t>Secondary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304800" y="947610"/>
            <a:ext cx="6781800" cy="4648200"/>
          </a:xfrm>
        </p:spPr>
        <p:txBody>
          <a:bodyPr>
            <a:noAutofit/>
          </a:bodyPr>
          <a:lstStyle/>
          <a:p>
            <a:pPr algn="l"/>
            <a:r>
              <a:rPr lang="en-US" sz="1600" i="0" dirty="0">
                <a:effectLst/>
                <a:latin typeface="Source Sans Pro" panose="020B0503030403020204" pitchFamily="34" charset="0"/>
                <a:ea typeface="Source Sans Pro" panose="020B0503030403020204" pitchFamily="34" charset="0"/>
              </a:rPr>
              <a:t>Secondary research refers to second-party or third-party data or information. Second- and third-party data is collected from what already exists within the market. The research is not done by you, but by other businesses or organizations. Examples of secondary market research include:</a:t>
            </a:r>
          </a:p>
          <a:p>
            <a:pPr algn="l"/>
            <a:endParaRPr lang="en-US" sz="1600" i="0" dirty="0">
              <a:effectLst/>
              <a:latin typeface="Source Sans Pro" panose="020B0503030403020204" pitchFamily="34" charset="0"/>
              <a:ea typeface="Source Sans Pro" panose="020B0503030403020204" pitchFamily="34" charset="0"/>
            </a:endParaRPr>
          </a:p>
          <a:p>
            <a:pPr algn="l"/>
            <a:r>
              <a:rPr lang="en-US" sz="1600" i="0" dirty="0">
                <a:effectLst/>
                <a:latin typeface="Source Sans Pro" panose="020B0503030403020204" pitchFamily="34" charset="0"/>
                <a:ea typeface="Source Sans Pro" panose="020B0503030403020204" pitchFamily="34" charset="0"/>
              </a:rPr>
              <a:t>Articles</a:t>
            </a:r>
          </a:p>
          <a:p>
            <a:pPr algn="l"/>
            <a:r>
              <a:rPr lang="en-US" sz="1600" i="0" dirty="0">
                <a:effectLst/>
                <a:latin typeface="Source Sans Pro" panose="020B0503030403020204" pitchFamily="34" charset="0"/>
                <a:ea typeface="Source Sans Pro" panose="020B0503030403020204" pitchFamily="34" charset="0"/>
              </a:rPr>
              <a:t>eBooks</a:t>
            </a:r>
          </a:p>
          <a:p>
            <a:pPr algn="l"/>
            <a:r>
              <a:rPr lang="en-US" sz="1600" i="0" dirty="0">
                <a:effectLst/>
                <a:latin typeface="Source Sans Pro" panose="020B0503030403020204" pitchFamily="34" charset="0"/>
                <a:ea typeface="Source Sans Pro" panose="020B0503030403020204" pitchFamily="34" charset="0"/>
              </a:rPr>
              <a:t>Infographics</a:t>
            </a:r>
          </a:p>
          <a:p>
            <a:pPr algn="l"/>
            <a:r>
              <a:rPr lang="en-US" sz="1600" i="0" dirty="0">
                <a:effectLst/>
                <a:latin typeface="Source Sans Pro" panose="020B0503030403020204" pitchFamily="34" charset="0"/>
                <a:ea typeface="Source Sans Pro" panose="020B0503030403020204" pitchFamily="34" charset="0"/>
              </a:rPr>
              <a:t>Videos</a:t>
            </a:r>
          </a:p>
          <a:p>
            <a:pPr algn="l"/>
            <a:r>
              <a:rPr lang="en-US" sz="1600" i="0" dirty="0">
                <a:effectLst/>
                <a:latin typeface="Source Sans Pro" panose="020B0503030403020204" pitchFamily="34" charset="0"/>
                <a:ea typeface="Source Sans Pro" panose="020B0503030403020204" pitchFamily="34" charset="0"/>
              </a:rPr>
              <a:t>White papers</a:t>
            </a:r>
          </a:p>
          <a:p>
            <a:pPr algn="l"/>
            <a:endParaRPr lang="en-US" sz="1600" i="0" dirty="0">
              <a:effectLst/>
              <a:latin typeface="Source Sans Pro" panose="020B0503030403020204" pitchFamily="34" charset="0"/>
              <a:ea typeface="Source Sans Pro" panose="020B0503030403020204" pitchFamily="34" charset="0"/>
            </a:endParaRPr>
          </a:p>
          <a:p>
            <a:pPr algn="l"/>
            <a:r>
              <a:rPr lang="en-US" sz="1600" i="0" dirty="0">
                <a:effectLst/>
                <a:latin typeface="Source Sans Pro" panose="020B0503030403020204" pitchFamily="34" charset="0"/>
                <a:ea typeface="Source Sans Pro" panose="020B0503030403020204" pitchFamily="34" charset="0"/>
              </a:rPr>
              <a:t>This type of market research can help you get a better understanding of your industry as a whole. You’ll be able to identify how competitors operate, important industry statistics, and other valuable insights that you can use to help create a more informed marketing strategy overall.</a:t>
            </a:r>
          </a:p>
          <a:p>
            <a:pPr algn="l"/>
            <a:endParaRPr lang="en-US" sz="1600" i="0" dirty="0">
              <a:effectLst/>
              <a:latin typeface="Source Sans Pro" panose="020B0503030403020204" pitchFamily="34" charset="0"/>
              <a:ea typeface="Source Sans Pro" panose="020B0503030403020204" pitchFamily="34" charset="0"/>
            </a:endParaRPr>
          </a:p>
          <a:p>
            <a:pPr algn="l"/>
            <a:r>
              <a:rPr lang="en-US" sz="1600" i="0" dirty="0">
                <a:effectLst/>
                <a:latin typeface="Source Sans Pro" panose="020B0503030403020204" pitchFamily="34" charset="0"/>
                <a:ea typeface="Source Sans Pro" panose="020B0503030403020204" pitchFamily="34" charset="0"/>
              </a:rPr>
              <a:t>Secondary research is the best way to get a feel for the data and information that already exists within your industry and among your competitors. </a:t>
            </a:r>
            <a:endParaRPr lang="en-US" sz="1600" dirty="0">
              <a:latin typeface="Source Sans Pro" panose="020B0503030403020204" pitchFamily="34" charset="0"/>
              <a:ea typeface="Source Sans Pro" panose="020B0503030403020204" pitchFamily="34" charset="0"/>
            </a:endParaRPr>
          </a:p>
          <a:p>
            <a:pPr lvl="1"/>
            <a:endParaRPr lang="en-US" sz="1600" dirty="0">
              <a:latin typeface="Source Sans Pro" panose="020B0503030403020204" pitchFamily="34" charset="0"/>
              <a:ea typeface="Source Sans Pro" panose="020B0503030403020204" pitchFamily="34" charset="0"/>
            </a:endParaRPr>
          </a:p>
          <a:p>
            <a:endParaRPr lang="en-US" sz="16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773068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91440" y="228600"/>
            <a:ext cx="6934200" cy="792162"/>
          </a:xfrm>
        </p:spPr>
        <p:txBody>
          <a:bodyPr>
            <a:noAutofit/>
          </a:bodyPr>
          <a:lstStyle/>
          <a:p>
            <a:r>
              <a:rPr lang="en-US" sz="3300" dirty="0">
                <a:solidFill>
                  <a:schemeClr val="accent2"/>
                </a:solidFill>
              </a:rPr>
              <a:t>Qualitative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46888" y="1020762"/>
            <a:ext cx="6781800" cy="4648200"/>
          </a:xfrm>
        </p:spPr>
        <p:txBody>
          <a:bodyPr>
            <a:noAutofit/>
          </a:bodyPr>
          <a:lstStyle/>
          <a:p>
            <a:pPr algn="l"/>
            <a:r>
              <a:rPr lang="en-US" sz="1700" i="0" dirty="0">
                <a:effectLst/>
                <a:latin typeface="Source Sans Pro" panose="020B0503030403020204" pitchFamily="34" charset="0"/>
                <a:ea typeface="Source Sans Pro" panose="020B0503030403020204" pitchFamily="34" charset="0"/>
              </a:rPr>
              <a:t>Qualitative research refers to the collection of data that can’t be measured. </a:t>
            </a:r>
          </a:p>
          <a:p>
            <a:pPr algn="l"/>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Qualitative research can be primary or secondary. You can use primary market research methods such as interviews, polls, and surveys to find out how customers feel about your product or service. The goal is to understand how they think. You can ask open-ended questions like:</a:t>
            </a:r>
          </a:p>
          <a:p>
            <a:pPr algn="l"/>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A great way to utilize qualitative research is to do it during a product launch. The goal is to get as much customer feedback about your new product as possible. </a:t>
            </a:r>
          </a:p>
          <a:p>
            <a:pPr marL="0" indent="0" algn="l">
              <a:buNone/>
            </a:pPr>
            <a:endParaRPr lang="en-US" sz="1700" i="0" dirty="0">
              <a:effectLst/>
              <a:latin typeface="Source Sans Pro" panose="020B0503030403020204" pitchFamily="34" charset="0"/>
              <a:ea typeface="Source Sans Pro" panose="020B0503030403020204" pitchFamily="34" charset="0"/>
            </a:endParaRPr>
          </a:p>
          <a:p>
            <a:pPr algn="l"/>
            <a:r>
              <a:rPr lang="en-US" sz="1700" i="0" dirty="0">
                <a:effectLst/>
                <a:latin typeface="Source Sans Pro" panose="020B0503030403020204" pitchFamily="34" charset="0"/>
                <a:ea typeface="Source Sans Pro" panose="020B0503030403020204" pitchFamily="34" charset="0"/>
              </a:rPr>
              <a:t>Qualitative research can help you gauge whether it has met customer expectations or falls short. If it does fall short, dig deeper and find out in what areas it doesn’t meet customer expectations. Is it a quality issue? Price point? Competitors offering better products? Qualitative research gives you that critical insight into how customers feel about your product or service.</a:t>
            </a:r>
          </a:p>
          <a:p>
            <a:pPr marL="0" indent="0">
              <a:buNone/>
            </a:pPr>
            <a:br>
              <a:rPr lang="en-US" sz="1700" dirty="0">
                <a:latin typeface="Source Sans Pro" panose="020B0503030403020204" pitchFamily="34" charset="0"/>
                <a:ea typeface="Source Sans Pro" panose="020B0503030403020204" pitchFamily="34" charset="0"/>
              </a:rPr>
            </a:br>
            <a:endParaRPr lang="en-US" sz="1700" i="0" dirty="0">
              <a:effectLst/>
              <a:latin typeface="Source Sans Pro" panose="020B0503030403020204" pitchFamily="34" charset="0"/>
              <a:ea typeface="Source Sans Pro" panose="020B0503030403020204" pitchFamily="34" charset="0"/>
            </a:endParaRPr>
          </a:p>
          <a:p>
            <a:endParaRPr lang="en-US" sz="1700" dirty="0">
              <a:latin typeface="Source Sans Pro" panose="020B0503030403020204" pitchFamily="34" charset="0"/>
              <a:ea typeface="Source Sans Pro" panose="020B0503030403020204" pitchFamily="34" charset="0"/>
            </a:endParaRPr>
          </a:p>
          <a:p>
            <a:pPr lvl="1"/>
            <a:endParaRPr lang="en-US" sz="1700" dirty="0">
              <a:latin typeface="Source Sans Pro" panose="020B0503030403020204" pitchFamily="34" charset="0"/>
              <a:ea typeface="Source Sans Pro" panose="020B0503030403020204" pitchFamily="34" charset="0"/>
            </a:endParaRPr>
          </a:p>
          <a:p>
            <a:pPr lvl="1"/>
            <a:endParaRPr lang="en-US" sz="1700" dirty="0">
              <a:latin typeface="Source Sans Pro" panose="020B0503030403020204" pitchFamily="34" charset="0"/>
              <a:ea typeface="Source Sans Pro" panose="020B0503030403020204" pitchFamily="34" charset="0"/>
            </a:endParaRPr>
          </a:p>
          <a:p>
            <a:endParaRPr lang="en-US" sz="17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52336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1948-14D9-4C5E-A28F-C4F2FB49CBE7}"/>
              </a:ext>
            </a:extLst>
          </p:cNvPr>
          <p:cNvSpPr>
            <a:spLocks noGrp="1"/>
          </p:cNvSpPr>
          <p:nvPr>
            <p:ph type="title"/>
          </p:nvPr>
        </p:nvSpPr>
        <p:spPr>
          <a:xfrm>
            <a:off x="155448" y="0"/>
            <a:ext cx="6934200" cy="792162"/>
          </a:xfrm>
        </p:spPr>
        <p:txBody>
          <a:bodyPr>
            <a:noAutofit/>
          </a:bodyPr>
          <a:lstStyle/>
          <a:p>
            <a:r>
              <a:rPr lang="en-US" sz="3300" dirty="0">
                <a:solidFill>
                  <a:schemeClr val="accent2"/>
                </a:solidFill>
              </a:rPr>
              <a:t>Quantitative </a:t>
            </a:r>
            <a:r>
              <a:rPr lang="en-US" sz="3300" dirty="0"/>
              <a:t>Research</a:t>
            </a:r>
          </a:p>
        </p:txBody>
      </p:sp>
      <p:sp>
        <p:nvSpPr>
          <p:cNvPr id="3" name="Content Placeholder 2">
            <a:extLst>
              <a:ext uri="{FF2B5EF4-FFF2-40B4-BE49-F238E27FC236}">
                <a16:creationId xmlns:a16="http://schemas.microsoft.com/office/drawing/2014/main" id="{C7321A47-C53B-43B0-801F-9F217D3232E2}"/>
              </a:ext>
            </a:extLst>
          </p:cNvPr>
          <p:cNvSpPr>
            <a:spLocks noGrp="1"/>
          </p:cNvSpPr>
          <p:nvPr>
            <p:ph idx="1"/>
          </p:nvPr>
        </p:nvSpPr>
        <p:spPr>
          <a:xfrm>
            <a:off x="231648" y="685800"/>
            <a:ext cx="6781800" cy="4648200"/>
          </a:xfrm>
        </p:spPr>
        <p:txBody>
          <a:bodyPr>
            <a:noAutofit/>
          </a:bodyPr>
          <a:lstStyle/>
          <a:p>
            <a:pPr algn="l"/>
            <a:r>
              <a:rPr lang="en-US" sz="1800" i="0" dirty="0">
                <a:effectLst/>
                <a:latin typeface="Source Sans Pro" panose="020B0503030403020204" pitchFamily="34" charset="0"/>
                <a:ea typeface="Source Sans Pro" panose="020B0503030403020204" pitchFamily="34" charset="0"/>
              </a:rPr>
              <a:t>Quantitative research refers to collecting numbers for statistical analysis. Like qualitative research, quantitative research can be primary or secondary in nature.</a:t>
            </a:r>
          </a:p>
          <a:p>
            <a:pPr algn="l"/>
            <a:endParaRPr lang="en-US" sz="1000" i="0" dirty="0">
              <a:effectLst/>
              <a:latin typeface="Source Sans Pro" panose="020B0503030403020204" pitchFamily="34" charset="0"/>
              <a:ea typeface="Source Sans Pro" panose="020B0503030403020204" pitchFamily="34" charset="0"/>
            </a:endParaRPr>
          </a:p>
          <a:p>
            <a:pPr algn="l"/>
            <a:r>
              <a:rPr lang="en-US" sz="1800" i="0" dirty="0">
                <a:effectLst/>
                <a:latin typeface="Source Sans Pro" panose="020B0503030403020204" pitchFamily="34" charset="0"/>
                <a:ea typeface="Source Sans Pro" panose="020B0503030403020204" pitchFamily="34" charset="0"/>
              </a:rPr>
              <a:t>This type of market research is all about having the figures to back up your marketing strategy. The stats aren’t interpretations—they’re empirical evidence. Quantitative primary market research can look like:</a:t>
            </a:r>
          </a:p>
          <a:p>
            <a:pPr algn="l"/>
            <a:endParaRPr lang="en-US" sz="1800" dirty="0">
              <a:latin typeface="Source Sans Pro" panose="020B0503030403020204" pitchFamily="34" charset="0"/>
              <a:ea typeface="Source Sans Pro" panose="020B0503030403020204" pitchFamily="34" charset="0"/>
            </a:endParaRPr>
          </a:p>
          <a:p>
            <a:pPr algn="l"/>
            <a:endParaRPr lang="en-US" sz="1600" i="0" dirty="0">
              <a:effectLst/>
              <a:latin typeface="Source Sans Pro" panose="020B0503030403020204" pitchFamily="34" charset="0"/>
              <a:ea typeface="Source Sans Pro" panose="020B0503030403020204" pitchFamily="34" charset="0"/>
            </a:endParaRPr>
          </a:p>
          <a:p>
            <a:pPr algn="l"/>
            <a:endParaRPr lang="en-US" sz="1000" i="0" dirty="0">
              <a:effectLst/>
              <a:latin typeface="Source Sans Pro" panose="020B0503030403020204" pitchFamily="34" charset="0"/>
              <a:ea typeface="Source Sans Pro" panose="020B0503030403020204" pitchFamily="34" charset="0"/>
            </a:endParaRPr>
          </a:p>
          <a:p>
            <a:endParaRPr lang="en-US" sz="1000" i="0" dirty="0">
              <a:effectLst/>
              <a:latin typeface="Source Sans Pro" panose="020B0503030403020204" pitchFamily="34" charset="0"/>
              <a:ea typeface="Source Sans Pro" panose="020B0503030403020204" pitchFamily="34" charset="0"/>
            </a:endParaRPr>
          </a:p>
          <a:p>
            <a:endParaRPr lang="en-US" sz="1600" i="0" dirty="0">
              <a:effectLst/>
              <a:latin typeface="Source Sans Pro" panose="020B0503030403020204" pitchFamily="34" charset="0"/>
              <a:ea typeface="Source Sans Pro" panose="020B0503030403020204" pitchFamily="34" charset="0"/>
            </a:endParaRPr>
          </a:p>
          <a:p>
            <a:r>
              <a:rPr lang="en-US" sz="1800" i="0" dirty="0">
                <a:effectLst/>
                <a:latin typeface="Source Sans Pro" panose="020B0503030403020204" pitchFamily="34" charset="0"/>
                <a:ea typeface="Source Sans Pro" panose="020B0503030403020204" pitchFamily="34" charset="0"/>
              </a:rPr>
              <a:t>Quantitative primary market research can look like:</a:t>
            </a:r>
          </a:p>
          <a:p>
            <a:pPr algn="l"/>
            <a:endParaRPr lang="en-US" sz="1050" i="0" dirty="0">
              <a:effectLst/>
              <a:latin typeface="Source Sans Pro" panose="020B0503030403020204" pitchFamily="34" charset="0"/>
              <a:ea typeface="Source Sans Pro" panose="020B0503030403020204" pitchFamily="34" charset="0"/>
            </a:endParaRPr>
          </a:p>
          <a:p>
            <a:pPr lvl="1">
              <a:lnSpc>
                <a:spcPct val="120000"/>
              </a:lnSpc>
            </a:pPr>
            <a:r>
              <a:rPr lang="en-US" sz="1600" dirty="0">
                <a:latin typeface="Source Sans Pro" panose="020B0503030403020204" pitchFamily="34" charset="0"/>
                <a:ea typeface="Source Sans Pro" panose="020B0503030403020204" pitchFamily="34" charset="0"/>
              </a:rPr>
              <a:t>Dr. Google is one of the best, and cheapest sources of data and, and added advantage is that its FREE!  The key with Google is asking the right questions. </a:t>
            </a:r>
          </a:p>
          <a:p>
            <a:pPr lvl="1">
              <a:lnSpc>
                <a:spcPct val="120000"/>
              </a:lnSpc>
            </a:pPr>
            <a:r>
              <a:rPr lang="en-US" sz="1600" dirty="0">
                <a:latin typeface="Source Sans Pro" panose="020B0503030403020204" pitchFamily="34" charset="0"/>
                <a:ea typeface="Source Sans Pro" panose="020B0503030403020204" pitchFamily="34" charset="0"/>
              </a:rPr>
              <a:t>However, there are other sources available online that can be very helpful as well. The GW website has an entire list of these data sources here: </a:t>
            </a:r>
            <a:r>
              <a:rPr lang="en-US" sz="1600" dirty="0">
                <a:latin typeface="Source Sans Pro" panose="020B0503030403020204" pitchFamily="34" charset="0"/>
                <a:ea typeface="Source Sans Pro" panose="020B0503030403020204" pitchFamily="34" charset="0"/>
                <a:hlinkClick r:id="rId2"/>
              </a:rPr>
              <a:t>https://gloryworks.info/market-research/</a:t>
            </a:r>
            <a:r>
              <a:rPr lang="en-US" sz="1600" dirty="0">
                <a:latin typeface="Source Sans Pro" panose="020B0503030403020204" pitchFamily="34" charset="0"/>
                <a:ea typeface="Source Sans Pro" panose="020B0503030403020204" pitchFamily="34" charset="0"/>
              </a:rPr>
              <a:t> </a:t>
            </a:r>
          </a:p>
          <a:p>
            <a:pPr algn="l"/>
            <a:endParaRPr lang="en-US" sz="1800" i="0" dirty="0">
              <a:effectLst/>
              <a:latin typeface="Source Sans Pro" panose="020B0503030403020204" pitchFamily="34" charset="0"/>
              <a:ea typeface="Source Sans Pro" panose="020B0503030403020204" pitchFamily="34" charset="0"/>
            </a:endParaRPr>
          </a:p>
          <a:p>
            <a:endParaRPr lang="en-US" sz="1600" dirty="0">
              <a:latin typeface="Source Sans Pro" panose="020B0503030403020204" pitchFamily="34" charset="0"/>
              <a:ea typeface="Source Sans Pro" panose="020B0503030403020204" pitchFamily="34" charset="0"/>
            </a:endParaRPr>
          </a:p>
        </p:txBody>
      </p:sp>
      <p:graphicFrame>
        <p:nvGraphicFramePr>
          <p:cNvPr id="4" name="Table 4">
            <a:extLst>
              <a:ext uri="{FF2B5EF4-FFF2-40B4-BE49-F238E27FC236}">
                <a16:creationId xmlns:a16="http://schemas.microsoft.com/office/drawing/2014/main" id="{97721629-B2C7-4759-849B-ACD80ABA5CE9}"/>
              </a:ext>
            </a:extLst>
          </p:cNvPr>
          <p:cNvGraphicFramePr>
            <a:graphicFrameLocks noGrp="1"/>
          </p:cNvGraphicFramePr>
          <p:nvPr>
            <p:extLst>
              <p:ext uri="{D42A27DB-BD31-4B8C-83A1-F6EECF244321}">
                <p14:modId xmlns:p14="http://schemas.microsoft.com/office/powerpoint/2010/main" val="2573194630"/>
              </p:ext>
            </p:extLst>
          </p:nvPr>
        </p:nvGraphicFramePr>
        <p:xfrm>
          <a:off x="533400" y="2971800"/>
          <a:ext cx="6096000" cy="1112520"/>
        </p:xfrm>
        <a:graphic>
          <a:graphicData uri="http://schemas.openxmlformats.org/drawingml/2006/table">
            <a:tbl>
              <a:tblPr firstRow="1" bandRow="1">
                <a:tableStyleId>{3B4B98B0-60AC-42C2-AFA5-B58CD77FA1E5}</a:tableStyleId>
              </a:tblPr>
              <a:tblGrid>
                <a:gridCol w="3048000">
                  <a:extLst>
                    <a:ext uri="{9D8B030D-6E8A-4147-A177-3AD203B41FA5}">
                      <a16:colId xmlns:a16="http://schemas.microsoft.com/office/drawing/2014/main" val="2293769553"/>
                    </a:ext>
                  </a:extLst>
                </a:gridCol>
                <a:gridCol w="3048000">
                  <a:extLst>
                    <a:ext uri="{9D8B030D-6E8A-4147-A177-3AD203B41FA5}">
                      <a16:colId xmlns:a16="http://schemas.microsoft.com/office/drawing/2014/main" val="20958894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ffectLst/>
                        </a:rPr>
                        <a:t>Alexa Rank</a:t>
                      </a:r>
                      <a:endParaRPr lang="en-US" sz="1200" b="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r>
                        <a:rPr lang="en-US" sz="1200" b="0" dirty="0">
                          <a:solidFill>
                            <a:schemeClr val="bg1"/>
                          </a:solidFill>
                          <a:effectLst/>
                        </a:rPr>
                        <a:t>Social media followers</a:t>
                      </a:r>
                      <a:endParaRPr lang="en-US" sz="1200" b="0" dirty="0">
                        <a:solidFill>
                          <a:schemeClr val="bg1"/>
                        </a:solidFill>
                      </a:endParaRPr>
                    </a:p>
                  </a:txBody>
                  <a:tcPr/>
                </a:tc>
                <a:extLst>
                  <a:ext uri="{0D108BD9-81ED-4DB2-BD59-A6C34878D82A}">
                    <a16:rowId xmlns:a16="http://schemas.microsoft.com/office/drawing/2014/main" val="29345163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Bounce rate</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Social media engagement</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40321242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Pageviews</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rPr>
                        <a:t>Subscribers</a:t>
                      </a:r>
                      <a:endParaRPr lang="en-US" sz="1200" i="0" dirty="0">
                        <a:solidFill>
                          <a:schemeClr val="bg1"/>
                        </a:solidFill>
                        <a:effectLst/>
                        <a:latin typeface="Source Sans Pro" panose="020B0503030403020204" pitchFamily="34" charset="0"/>
                        <a:ea typeface="Source Sans Pro" panose="020B0503030403020204" pitchFamily="34" charset="0"/>
                      </a:endParaRPr>
                    </a:p>
                  </a:txBody>
                  <a:tcPr/>
                </a:tc>
                <a:extLst>
                  <a:ext uri="{0D108BD9-81ED-4DB2-BD59-A6C34878D82A}">
                    <a16:rowId xmlns:a16="http://schemas.microsoft.com/office/drawing/2014/main" val="1099933866"/>
                  </a:ext>
                </a:extLst>
              </a:tr>
            </a:tbl>
          </a:graphicData>
        </a:graphic>
      </p:graphicFrame>
    </p:spTree>
    <p:extLst>
      <p:ext uri="{BB962C8B-B14F-4D97-AF65-F5344CB8AC3E}">
        <p14:creationId xmlns:p14="http://schemas.microsoft.com/office/powerpoint/2010/main" val="1782863734"/>
      </p:ext>
    </p:extLst>
  </p:cSld>
  <p:clrMapOvr>
    <a:masterClrMapping/>
  </p:clrMapOvr>
</p:sld>
</file>

<file path=ppt/theme/theme1.xml><?xml version="1.0" encoding="utf-8"?>
<a:theme xmlns:a="http://schemas.openxmlformats.org/drawingml/2006/main" name="PresenterMedia.com Animated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my colors">
      <a:dk1>
        <a:sysClr val="windowText" lastClr="000000"/>
      </a:dk1>
      <a:lt1>
        <a:sysClr val="window" lastClr="FFFFFF"/>
      </a:lt1>
      <a:dk2>
        <a:srgbClr val="1C3554"/>
      </a:dk2>
      <a:lt2>
        <a:srgbClr val="BFDBFF"/>
      </a:lt2>
      <a:accent1>
        <a:srgbClr val="0072FF"/>
      </a:accent1>
      <a:accent2>
        <a:srgbClr val="BFDBFF"/>
      </a:accent2>
      <a:accent3>
        <a:srgbClr val="386BA9"/>
      </a:accent3>
      <a:accent4>
        <a:srgbClr val="1C3554"/>
      </a:accent4>
      <a:accent5>
        <a:srgbClr val="38A989"/>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749BE7CE6A714192CDC64904EEC680" ma:contentTypeVersion="14" ma:contentTypeDescription="Create a new document." ma:contentTypeScope="" ma:versionID="58ee51ece93442f41e7d0fb212809a33">
  <xsd:schema xmlns:xsd="http://www.w3.org/2001/XMLSchema" xmlns:xs="http://www.w3.org/2001/XMLSchema" xmlns:p="http://schemas.microsoft.com/office/2006/metadata/properties" xmlns:ns3="0d91a206-a239-423d-9996-c67fa95d6b92" xmlns:ns4="f970ece5-26bd-45d6-b336-f16265953745" targetNamespace="http://schemas.microsoft.com/office/2006/metadata/properties" ma:root="true" ma:fieldsID="29b8a2b7163470013ba4221c41584e83" ns3:_="" ns4:_="">
    <xsd:import namespace="0d91a206-a239-423d-9996-c67fa95d6b92"/>
    <xsd:import namespace="f970ece5-26bd-45d6-b336-f1626595374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91a206-a239-423d-9996-c67fa95d6b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70ece5-26bd-45d6-b336-f1626595374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662D41-58C6-4D5A-A8B7-EBE142ED06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91a206-a239-423d-9996-c67fa95d6b92"/>
    <ds:schemaRef ds:uri="f970ece5-26bd-45d6-b336-f162659537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B4E7D6-18E7-4512-9A5C-1B2E8AE72D38}">
  <ds:schemaRefs>
    <ds:schemaRef ds:uri="http://schemas.microsoft.com/sharepoint/v3/contenttype/forms"/>
  </ds:schemaRefs>
</ds:datastoreItem>
</file>

<file path=customXml/itemProps3.xml><?xml version="1.0" encoding="utf-8"?>
<ds:datastoreItem xmlns:ds="http://schemas.openxmlformats.org/officeDocument/2006/customXml" ds:itemID="{83B4D8F2-A260-430B-835A-56F1FDB555CA}">
  <ds:schemaRefs>
    <ds:schemaRef ds:uri="http://purl.org/dc/terms/"/>
    <ds:schemaRef ds:uri="f970ece5-26bd-45d6-b336-f16265953745"/>
    <ds:schemaRef ds:uri="http://schemas.microsoft.com/office/2006/documentManagement/types"/>
    <ds:schemaRef ds:uri="http://schemas.microsoft.com/office/2006/metadata/properties"/>
    <ds:schemaRef ds:uri="http://schemas.microsoft.com/office/infopath/2007/PartnerControls"/>
    <ds:schemaRef ds:uri="http://purl.org/dc/dcmitype/"/>
    <ds:schemaRef ds:uri="0d91a206-a239-423d-9996-c67fa95d6b92"/>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12122</TotalTime>
  <Words>1198</Words>
  <Application>Microsoft Office PowerPoint</Application>
  <PresentationFormat>On-screen Show (4:3)</PresentationFormat>
  <Paragraphs>153</Paragraphs>
  <Slides>14</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Arial</vt:lpstr>
      <vt:lpstr>Calibri</vt:lpstr>
      <vt:lpstr>Impact</vt:lpstr>
      <vt:lpstr>Source Sans Pro</vt:lpstr>
      <vt:lpstr>Tahoma</vt:lpstr>
      <vt:lpstr>Wingdings</vt:lpstr>
      <vt:lpstr>PresenterMedia.com Animated Theme</vt:lpstr>
      <vt:lpstr>PresenterMedia.com Static Theme</vt:lpstr>
      <vt:lpstr>GW Academy Meeting 04/05/22: Market Research </vt:lpstr>
      <vt:lpstr>Agenda : Market Research</vt:lpstr>
      <vt:lpstr>Word Nugget:  Spirit of Lethargy</vt:lpstr>
      <vt:lpstr>Final Review &amp; Discussion of Problem Solution Assignment</vt:lpstr>
      <vt:lpstr>Market Research</vt:lpstr>
      <vt:lpstr>Primary Research</vt:lpstr>
      <vt:lpstr>Secondary Research</vt:lpstr>
      <vt:lpstr>Qualitative Research</vt:lpstr>
      <vt:lpstr>Quantitative Research</vt:lpstr>
      <vt:lpstr>Questions Your Research Should Answer</vt:lpstr>
      <vt:lpstr>General Discussion</vt:lpstr>
      <vt:lpstr>Assignment 3: Complete the Market Research Section of Your Business Plan</vt:lpstr>
      <vt:lpstr>What This Section of Your Business Plan Template Looks Like: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Dona Franklin</cp:lastModifiedBy>
  <cp:revision>181</cp:revision>
  <dcterms:created xsi:type="dcterms:W3CDTF">2010-11-24T18:19:10Z</dcterms:created>
  <dcterms:modified xsi:type="dcterms:W3CDTF">2022-04-05T22:01:02Z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0x01010004749BE7CE6A714192CDC64904EEC680</vt:lpwstr>
  </property>
</Properties>
</file>