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 id="2147483703" r:id="rId5"/>
  </p:sldMasterIdLst>
  <p:notesMasterIdLst>
    <p:notesMasterId r:id="rId31"/>
  </p:notesMasterIdLst>
  <p:sldIdLst>
    <p:sldId id="256" r:id="rId6"/>
    <p:sldId id="262" r:id="rId7"/>
    <p:sldId id="325" r:id="rId8"/>
    <p:sldId id="326" r:id="rId9"/>
    <p:sldId id="339" r:id="rId10"/>
    <p:sldId id="331" r:id="rId11"/>
    <p:sldId id="316" r:id="rId12"/>
    <p:sldId id="335" r:id="rId13"/>
    <p:sldId id="340" r:id="rId14"/>
    <p:sldId id="341" r:id="rId15"/>
    <p:sldId id="342" r:id="rId16"/>
    <p:sldId id="343" r:id="rId17"/>
    <p:sldId id="344" r:id="rId18"/>
    <p:sldId id="345" r:id="rId19"/>
    <p:sldId id="346" r:id="rId20"/>
    <p:sldId id="347" r:id="rId21"/>
    <p:sldId id="348" r:id="rId22"/>
    <p:sldId id="349" r:id="rId23"/>
    <p:sldId id="336" r:id="rId24"/>
    <p:sldId id="337" r:id="rId25"/>
    <p:sldId id="338" r:id="rId26"/>
    <p:sldId id="330" r:id="rId27"/>
    <p:sldId id="324" r:id="rId28"/>
    <p:sldId id="327" r:id="rId29"/>
    <p:sldId id="328"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7CDCD"/>
    <a:srgbClr val="F3B7B7"/>
    <a:srgbClr val="251F35"/>
    <a:srgbClr val="0916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75E7F9-74CD-4984-B858-06F82158329F}" v="34" dt="2022-04-26T16:17:59.327"/>
  </p1510:revLst>
</p1510:revInfo>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4660"/>
  </p:normalViewPr>
  <p:slideViewPr>
    <p:cSldViewPr>
      <p:cViewPr varScale="1">
        <p:scale>
          <a:sx n="63" d="100"/>
          <a:sy n="63" d="100"/>
        </p:scale>
        <p:origin x="1384" y="2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40F47A-4DB5-42DA-BD51-DADC0D3DB118}" type="datetimeFigureOut">
              <a:rPr lang="en-US" smtClean="0"/>
              <a:t>4/26/2022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45C2-1A24-4BE2-931F-DB6571790A40}" type="slidenum">
              <a:rPr lang="en-US" smtClean="0"/>
              <a:t>‹#›</a:t>
            </a:fld>
            <a:endParaRPr lang="en-US"/>
          </a:p>
        </p:txBody>
      </p:sp>
    </p:spTree>
    <p:extLst>
      <p:ext uri="{BB962C8B-B14F-4D97-AF65-F5344CB8AC3E}">
        <p14:creationId xmlns:p14="http://schemas.microsoft.com/office/powerpoint/2010/main" val="2139102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dirty="0"/>
          </a:p>
        </p:txBody>
      </p:sp>
      <p:sp>
        <p:nvSpPr>
          <p:cNvPr id="4" name="Slide Number Placeholder 3"/>
          <p:cNvSpPr>
            <a:spLocks noGrp="1"/>
          </p:cNvSpPr>
          <p:nvPr>
            <p:ph type="sldNum" sz="quarter" idx="5"/>
          </p:nvPr>
        </p:nvSpPr>
        <p:spPr/>
        <p:txBody>
          <a:bodyPr/>
          <a:lstStyle/>
          <a:p>
            <a:fld id="{4BBB45C2-1A24-4BE2-931F-DB6571790A40}" type="slidenum">
              <a:rPr lang="en-US" smtClean="0"/>
              <a:t>1</a:t>
            </a:fld>
            <a:endParaRPr lang="en-US"/>
          </a:p>
        </p:txBody>
      </p:sp>
    </p:spTree>
    <p:extLst>
      <p:ext uri="{BB962C8B-B14F-4D97-AF65-F5344CB8AC3E}">
        <p14:creationId xmlns:p14="http://schemas.microsoft.com/office/powerpoint/2010/main" val="2090665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B45C2-1A24-4BE2-931F-DB6571790A40}" type="slidenum">
              <a:rPr lang="en-US" smtClean="0"/>
              <a:t>6</a:t>
            </a:fld>
            <a:endParaRPr lang="en-US"/>
          </a:p>
        </p:txBody>
      </p:sp>
    </p:spTree>
    <p:extLst>
      <p:ext uri="{BB962C8B-B14F-4D97-AF65-F5344CB8AC3E}">
        <p14:creationId xmlns:p14="http://schemas.microsoft.com/office/powerpoint/2010/main" val="2989090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B45C2-1A24-4BE2-931F-DB6571790A40}" type="slidenum">
              <a:rPr lang="en-US" smtClean="0"/>
              <a:t>21</a:t>
            </a:fld>
            <a:endParaRPr lang="en-US"/>
          </a:p>
        </p:txBody>
      </p:sp>
    </p:spTree>
    <p:extLst>
      <p:ext uri="{BB962C8B-B14F-4D97-AF65-F5344CB8AC3E}">
        <p14:creationId xmlns:p14="http://schemas.microsoft.com/office/powerpoint/2010/main" val="23290875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800.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0886"/>
            <a:ext cx="9144000" cy="6858000"/>
          </a:xfrm>
          <a:prstGeom prst="rect">
            <a:avLst/>
          </a:prstGeom>
        </p:spPr>
      </p:pic>
      <p:sp>
        <p:nvSpPr>
          <p:cNvPr id="7" name="Rectangle 6"/>
          <p:cNvSpPr/>
          <p:nvPr userDrawn="1"/>
        </p:nvSpPr>
        <p:spPr>
          <a:xfrm>
            <a:off x="0" y="3466011"/>
            <a:ext cx="9144000" cy="6858000"/>
          </a:xfrm>
          <a:prstGeom prst="rect">
            <a:avLst/>
          </a:prstGeom>
          <a:gradFill flip="none" rotWithShape="1">
            <a:gsLst>
              <a:gs pos="0">
                <a:schemeClr val="bg2">
                  <a:lumMod val="10000"/>
                  <a:alpha val="90000"/>
                </a:schemeClr>
              </a:gs>
              <a:gs pos="50000">
                <a:schemeClr val="bg2">
                  <a:lumMod val="25000"/>
                  <a:alpha val="67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4/26/2022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609600" y="3657600"/>
            <a:ext cx="7772400" cy="933450"/>
          </a:xfrm>
        </p:spPr>
        <p:txBody>
          <a:bodyPr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9600" y="4506687"/>
            <a:ext cx="6400800" cy="685800"/>
          </a:xfr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9" descr="Text&#10;&#10;Description automatically generated">
            <a:extLst>
              <a:ext uri="{FF2B5EF4-FFF2-40B4-BE49-F238E27FC236}">
                <a16:creationId xmlns:a16="http://schemas.microsoft.com/office/drawing/2014/main" id="{920A7E0D-444C-454A-84EA-C980ED32D52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40080" y="2726140"/>
            <a:ext cx="3112665" cy="702860"/>
          </a:xfrm>
          <a:prstGeom prst="rect">
            <a:avLst/>
          </a:prstGeom>
        </p:spPr>
      </p:pic>
    </p:spTree>
    <p:extLst>
      <p:ext uri="{BB962C8B-B14F-4D97-AF65-F5344CB8AC3E}">
        <p14:creationId xmlns:p14="http://schemas.microsoft.com/office/powerpoint/2010/main" val="416152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612997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761999"/>
            <a:ext cx="2209800" cy="990599"/>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2667000" y="761999"/>
            <a:ext cx="4419600" cy="571500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81000" y="1752600"/>
            <a:ext cx="2209800" cy="4724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152330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4800600"/>
            <a:ext cx="5486400" cy="566738"/>
          </a:xfrm>
        </p:spPr>
        <p:txBody>
          <a:bodyPr anchor="b"/>
          <a:lstStyle>
            <a:lvl1pPr algn="l">
              <a:defRPr sz="2000" b="1">
                <a:solidFill>
                  <a:schemeClr val="bg1">
                    <a:lumMod val="85000"/>
                  </a:schemeClr>
                </a:solidFill>
              </a:defRPr>
            </a:lvl1pPr>
          </a:lstStyle>
          <a:p>
            <a:r>
              <a:rPr lang="en-US" dirty="0"/>
              <a:t>Click to edit Master title style</a:t>
            </a:r>
          </a:p>
        </p:txBody>
      </p:sp>
      <p:sp>
        <p:nvSpPr>
          <p:cNvPr id="3" name="Picture Placeholder 2"/>
          <p:cNvSpPr>
            <a:spLocks noGrp="1"/>
          </p:cNvSpPr>
          <p:nvPr>
            <p:ph type="pic" idx="1"/>
          </p:nvPr>
        </p:nvSpPr>
        <p:spPr>
          <a:xfrm>
            <a:off x="1143000" y="762000"/>
            <a:ext cx="54864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1430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65539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4/26/2022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pic>
        <p:nvPicPr>
          <p:cNvPr id="7" name="Picture 6" descr="Text&#10;&#10;Description automatically generated">
            <a:extLst>
              <a:ext uri="{FF2B5EF4-FFF2-40B4-BE49-F238E27FC236}">
                <a16:creationId xmlns:a16="http://schemas.microsoft.com/office/drawing/2014/main" id="{698DAB4C-FACA-4E9B-9FD3-C16432F26C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1782" y="5791200"/>
            <a:ext cx="1115291" cy="251840"/>
          </a:xfrm>
          <a:prstGeom prst="rect">
            <a:avLst/>
          </a:prstGeom>
        </p:spPr>
      </p:pic>
    </p:spTree>
    <p:extLst>
      <p:ext uri="{BB962C8B-B14F-4D97-AF65-F5344CB8AC3E}">
        <p14:creationId xmlns:p14="http://schemas.microsoft.com/office/powerpoint/2010/main" val="3148103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04801"/>
            <a:ext cx="990600" cy="5334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74639"/>
            <a:ext cx="7162800" cy="536416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151130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438400" y="19812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7" name="Text Placeholder 8"/>
          <p:cNvSpPr>
            <a:spLocks noGrp="1"/>
          </p:cNvSpPr>
          <p:nvPr>
            <p:ph type="body" sz="quarter" idx="16"/>
          </p:nvPr>
        </p:nvSpPr>
        <p:spPr>
          <a:xfrm>
            <a:off x="2438400" y="28194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8" name="Text Placeholder 8"/>
          <p:cNvSpPr>
            <a:spLocks noGrp="1"/>
          </p:cNvSpPr>
          <p:nvPr>
            <p:ph type="body" sz="quarter" idx="17"/>
          </p:nvPr>
        </p:nvSpPr>
        <p:spPr>
          <a:xfrm>
            <a:off x="2438400" y="36576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12" name="Text Placeholder 8"/>
          <p:cNvSpPr>
            <a:spLocks noGrp="1"/>
          </p:cNvSpPr>
          <p:nvPr>
            <p:ph type="body" sz="quarter" idx="18"/>
          </p:nvPr>
        </p:nvSpPr>
        <p:spPr>
          <a:xfrm>
            <a:off x="2438400" y="44958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1929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57200" y="1752600"/>
            <a:ext cx="3048000" cy="2176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3657600" y="1752600"/>
            <a:ext cx="3429000" cy="2144037"/>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Content Placeholder 2"/>
          <p:cNvSpPr>
            <a:spLocks noGrp="1"/>
          </p:cNvSpPr>
          <p:nvPr>
            <p:ph sz="half" idx="14"/>
          </p:nvPr>
        </p:nvSpPr>
        <p:spPr>
          <a:xfrm>
            <a:off x="457200" y="4001786"/>
            <a:ext cx="3048000" cy="22466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3657600" y="4001786"/>
            <a:ext cx="3429000" cy="2213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978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26571"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2590801"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4876800"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326571" y="1524000"/>
            <a:ext cx="2209797"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2590800" y="1524000"/>
            <a:ext cx="22098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4876801" y="1524000"/>
            <a:ext cx="22098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7497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p:nvPr userDrawn="1"/>
        </p:nvSpPr>
        <p:spPr>
          <a:xfrm>
            <a:off x="0" y="0"/>
            <a:ext cx="9144000" cy="6858000"/>
          </a:xfrm>
          <a:prstGeom prst="rect">
            <a:avLst/>
          </a:prstGeom>
          <a:gradFill flip="none" rotWithShape="1">
            <a:gsLst>
              <a:gs pos="0">
                <a:schemeClr val="bg2">
                  <a:lumMod val="10000"/>
                  <a:alpha val="90000"/>
                </a:schemeClr>
              </a:gs>
              <a:gs pos="50000">
                <a:schemeClr val="bg2">
                  <a:lumMod val="25000"/>
                  <a:alpha val="67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4/26/2022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609600" y="3657600"/>
            <a:ext cx="7772400" cy="933450"/>
          </a:xfrm>
        </p:spPr>
        <p:txBody>
          <a:bodyPr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9600" y="4506687"/>
            <a:ext cx="6400800" cy="685800"/>
          </a:xfr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9" name="Picture 8" descr="Text&#10;&#10;Description automatically generated">
            <a:extLst>
              <a:ext uri="{FF2B5EF4-FFF2-40B4-BE49-F238E27FC236}">
                <a16:creationId xmlns:a16="http://schemas.microsoft.com/office/drawing/2014/main" id="{13ACDA73-DC9E-47B8-99D1-C00FAD7E91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695" y="2923622"/>
            <a:ext cx="2238102" cy="505378"/>
          </a:xfrm>
          <a:prstGeom prst="rect">
            <a:avLst/>
          </a:prstGeom>
        </p:spPr>
      </p:pic>
    </p:spTree>
    <p:extLst>
      <p:ext uri="{BB962C8B-B14F-4D97-AF65-F5344CB8AC3E}">
        <p14:creationId xmlns:p14="http://schemas.microsoft.com/office/powerpoint/2010/main" val="4233879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8267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22716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lternate Animate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userDrawn="1"/>
        </p:nvSpPr>
        <p:spPr>
          <a:xfrm>
            <a:off x="0" y="0"/>
            <a:ext cx="9144000" cy="6858000"/>
          </a:xfrm>
          <a:prstGeom prst="rect">
            <a:avLst/>
          </a:prstGeom>
          <a:gradFill flip="none" rotWithShape="1">
            <a:gsLst>
              <a:gs pos="0">
                <a:schemeClr val="bg2">
                  <a:lumMod val="10000"/>
                  <a:alpha val="90000"/>
                </a:schemeClr>
              </a:gs>
              <a:gs pos="50000">
                <a:schemeClr val="bg2">
                  <a:lumMod val="25000"/>
                  <a:alpha val="67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pic>
        <p:nvPicPr>
          <p:cNvPr id="9" name="Picture 8" descr="Text&#10;&#10;Description automatically generated">
            <a:extLst>
              <a:ext uri="{FF2B5EF4-FFF2-40B4-BE49-F238E27FC236}">
                <a16:creationId xmlns:a16="http://schemas.microsoft.com/office/drawing/2014/main" id="{420273D4-821D-44E0-AC1B-960DC21159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6967" y="6469635"/>
            <a:ext cx="1115291" cy="251840"/>
          </a:xfrm>
          <a:prstGeom prst="rect">
            <a:avLst/>
          </a:prstGeom>
        </p:spPr>
      </p:pic>
    </p:spTree>
    <p:extLst>
      <p:ext uri="{BB962C8B-B14F-4D97-AF65-F5344CB8AC3E}">
        <p14:creationId xmlns:p14="http://schemas.microsoft.com/office/powerpoint/2010/main" val="3401868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04485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lternate Light Title and Content">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00" y="0"/>
            <a:ext cx="1905000" cy="6858000"/>
          </a:xfrm>
          <a:prstGeom prst="rect">
            <a:avLst/>
          </a:prstGeom>
        </p:spPr>
      </p:pic>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cxnSp>
        <p:nvCxnSpPr>
          <p:cNvPr id="8" name="Straight Connector 7"/>
          <p:cNvCxnSpPr/>
          <p:nvPr userDrawn="1"/>
        </p:nvCxnSpPr>
        <p:spPr>
          <a:xfrm flipV="1">
            <a:off x="7239000" y="0"/>
            <a:ext cx="0" cy="685800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9" name="Picture 8" descr="Text&#10;&#10;Description automatically generated">
            <a:extLst>
              <a:ext uri="{FF2B5EF4-FFF2-40B4-BE49-F238E27FC236}">
                <a16:creationId xmlns:a16="http://schemas.microsoft.com/office/drawing/2014/main" id="{9376AFDC-03AE-48AD-A703-FD9A720D00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 y="6469635"/>
            <a:ext cx="1115291" cy="251840"/>
          </a:xfrm>
          <a:prstGeom prst="rect">
            <a:avLst/>
          </a:prstGeom>
        </p:spPr>
      </p:pic>
    </p:spTree>
    <p:extLst>
      <p:ext uri="{BB962C8B-B14F-4D97-AF65-F5344CB8AC3E}">
        <p14:creationId xmlns:p14="http://schemas.microsoft.com/office/powerpoint/2010/main" val="1371248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167187"/>
            <a:ext cx="6477000" cy="1362075"/>
          </a:xfrm>
        </p:spPr>
        <p:txBody>
          <a:bodyPr anchor="t"/>
          <a:lstStyle>
            <a:lvl1pPr algn="l">
              <a:defRPr sz="4000" b="0" cap="all">
                <a:solidFill>
                  <a:schemeClr val="bg1">
                    <a:lumMod val="85000"/>
                  </a:schemeClr>
                </a:solidFill>
              </a:defRPr>
            </a:lvl1pPr>
          </a:lstStyle>
          <a:p>
            <a:r>
              <a:rPr lang="en-US" dirty="0"/>
              <a:t>Click to edit Master title style</a:t>
            </a:r>
          </a:p>
        </p:txBody>
      </p:sp>
      <p:sp>
        <p:nvSpPr>
          <p:cNvPr id="3" name="Text Placeholder 2"/>
          <p:cNvSpPr>
            <a:spLocks noGrp="1"/>
          </p:cNvSpPr>
          <p:nvPr>
            <p:ph type="body" idx="1"/>
          </p:nvPr>
        </p:nvSpPr>
        <p:spPr>
          <a:xfrm>
            <a:off x="609600" y="2667000"/>
            <a:ext cx="64770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67053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8100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40914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33528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04800" y="2087562"/>
            <a:ext cx="3352800"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3733800" y="1371600"/>
            <a:ext cx="3354117"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3733800" y="2087562"/>
            <a:ext cx="3354117"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4/26/2022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2316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7307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4227658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761999"/>
            <a:ext cx="2209800" cy="990599"/>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2667000" y="761999"/>
            <a:ext cx="4419600" cy="571500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81000" y="1752600"/>
            <a:ext cx="2209800" cy="4724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74253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4800600"/>
            <a:ext cx="5486400" cy="566738"/>
          </a:xfrm>
        </p:spPr>
        <p:txBody>
          <a:bodyPr anchor="b"/>
          <a:lstStyle>
            <a:lvl1pPr algn="l">
              <a:defRPr sz="2000" b="1">
                <a:solidFill>
                  <a:schemeClr val="bg1">
                    <a:lumMod val="85000"/>
                  </a:schemeClr>
                </a:solidFill>
              </a:defRPr>
            </a:lvl1pPr>
          </a:lstStyle>
          <a:p>
            <a:r>
              <a:rPr lang="en-US" dirty="0"/>
              <a:t>Click to edit Master title style</a:t>
            </a:r>
          </a:p>
        </p:txBody>
      </p:sp>
      <p:sp>
        <p:nvSpPr>
          <p:cNvPr id="3" name="Picture Placeholder 2"/>
          <p:cNvSpPr>
            <a:spLocks noGrp="1"/>
          </p:cNvSpPr>
          <p:nvPr>
            <p:ph type="pic" idx="1"/>
          </p:nvPr>
        </p:nvSpPr>
        <p:spPr>
          <a:xfrm>
            <a:off x="1143000" y="762000"/>
            <a:ext cx="54864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1430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29971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lternate Animated Content">
    <p:spTree>
      <p:nvGrpSpPr>
        <p:cNvPr id="1" name=""/>
        <p:cNvGrpSpPr/>
        <p:nvPr/>
      </p:nvGrpSpPr>
      <p:grpSpPr>
        <a:xfrm>
          <a:off x="0" y="0"/>
          <a:ext cx="0" cy="0"/>
          <a:chOff x="0" y="0"/>
          <a:chExt cx="0" cy="0"/>
        </a:xfrm>
      </p:grpSpPr>
      <p:pic>
        <p:nvPicPr>
          <p:cNvPr id="9" name="800.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0886"/>
            <a:ext cx="9144000" cy="6858000"/>
          </a:xfrm>
          <a:prstGeom prst="rect">
            <a:avLst/>
          </a:prstGeom>
        </p:spPr>
      </p:pic>
      <p:sp>
        <p:nvSpPr>
          <p:cNvPr id="10" name="Rectangle 9"/>
          <p:cNvSpPr/>
          <p:nvPr userDrawn="1"/>
        </p:nvSpPr>
        <p:spPr>
          <a:xfrm>
            <a:off x="0" y="-10886"/>
            <a:ext cx="9144000" cy="6858000"/>
          </a:xfrm>
          <a:prstGeom prst="rect">
            <a:avLst/>
          </a:prstGeom>
          <a:gradFill flip="none" rotWithShape="1">
            <a:gsLst>
              <a:gs pos="0">
                <a:schemeClr val="bg2">
                  <a:lumMod val="10000"/>
                  <a:alpha val="90000"/>
                </a:schemeClr>
              </a:gs>
              <a:gs pos="50000">
                <a:schemeClr val="bg2">
                  <a:lumMod val="25000"/>
                  <a:alpha val="67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pic>
        <p:nvPicPr>
          <p:cNvPr id="11" name="Picture 10" descr="Text&#10;&#10;Description automatically generated">
            <a:extLst>
              <a:ext uri="{FF2B5EF4-FFF2-40B4-BE49-F238E27FC236}">
                <a16:creationId xmlns:a16="http://schemas.microsoft.com/office/drawing/2014/main" id="{72D836B9-2D0A-4AD7-A15E-925B9396115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4800" y="6412992"/>
            <a:ext cx="1115291" cy="251840"/>
          </a:xfrm>
          <a:prstGeom prst="rect">
            <a:avLst/>
          </a:prstGeom>
        </p:spPr>
      </p:pic>
    </p:spTree>
    <p:extLst>
      <p:ext uri="{BB962C8B-B14F-4D97-AF65-F5344CB8AC3E}">
        <p14:creationId xmlns:p14="http://schemas.microsoft.com/office/powerpoint/2010/main" val="139345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966905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04801"/>
            <a:ext cx="990600" cy="5334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74639"/>
            <a:ext cx="7162800" cy="536416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151493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438400" y="19812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7" name="Text Placeholder 8"/>
          <p:cNvSpPr>
            <a:spLocks noGrp="1"/>
          </p:cNvSpPr>
          <p:nvPr>
            <p:ph type="body" sz="quarter" idx="16"/>
          </p:nvPr>
        </p:nvSpPr>
        <p:spPr>
          <a:xfrm>
            <a:off x="2438400" y="28194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8" name="Text Placeholder 8"/>
          <p:cNvSpPr>
            <a:spLocks noGrp="1"/>
          </p:cNvSpPr>
          <p:nvPr>
            <p:ph type="body" sz="quarter" idx="17"/>
          </p:nvPr>
        </p:nvSpPr>
        <p:spPr>
          <a:xfrm>
            <a:off x="2438400" y="36576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12" name="Text Placeholder 8"/>
          <p:cNvSpPr>
            <a:spLocks noGrp="1"/>
          </p:cNvSpPr>
          <p:nvPr>
            <p:ph type="body" sz="quarter" idx="18"/>
          </p:nvPr>
        </p:nvSpPr>
        <p:spPr>
          <a:xfrm>
            <a:off x="2438400" y="44958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1740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57200" y="1752600"/>
            <a:ext cx="3048000" cy="2176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3657600" y="1752600"/>
            <a:ext cx="3429000" cy="2144037"/>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Content Placeholder 2"/>
          <p:cNvSpPr>
            <a:spLocks noGrp="1"/>
          </p:cNvSpPr>
          <p:nvPr>
            <p:ph sz="half" idx="14"/>
          </p:nvPr>
        </p:nvSpPr>
        <p:spPr>
          <a:xfrm>
            <a:off x="457200" y="4001786"/>
            <a:ext cx="3048000" cy="22466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3657600" y="4001786"/>
            <a:ext cx="3429000" cy="2213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17719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26571"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2590801"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4876800"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326571" y="1524000"/>
            <a:ext cx="2209797"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2590800" y="1524000"/>
            <a:ext cx="22098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4876801" y="1524000"/>
            <a:ext cx="22098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2834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649018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lternate Light Title and Content">
    <p:bg>
      <p:bgPr>
        <a:solidFill>
          <a:schemeClr val="bg1"/>
        </a:solidFill>
        <a:effectLst/>
      </p:bgPr>
    </p:bg>
    <p:spTree>
      <p:nvGrpSpPr>
        <p:cNvPr id="1" name=""/>
        <p:cNvGrpSpPr/>
        <p:nvPr/>
      </p:nvGrpSpPr>
      <p:grpSpPr>
        <a:xfrm>
          <a:off x="0" y="0"/>
          <a:ext cx="0" cy="0"/>
          <a:chOff x="0" y="0"/>
          <a:chExt cx="0" cy="0"/>
        </a:xfrm>
      </p:grpSpPr>
      <p:pic>
        <p:nvPicPr>
          <p:cNvPr id="9" name="slide.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7239000" y="0"/>
            <a:ext cx="1905000" cy="6858000"/>
          </a:xfrm>
          <a:prstGeom prst="rect">
            <a:avLst/>
          </a:prstGeom>
        </p:spPr>
      </p:pic>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cxnSp>
        <p:nvCxnSpPr>
          <p:cNvPr id="8" name="Straight Connector 7"/>
          <p:cNvCxnSpPr/>
          <p:nvPr userDrawn="1"/>
        </p:nvCxnSpPr>
        <p:spPr>
          <a:xfrm flipV="1">
            <a:off x="7239000" y="0"/>
            <a:ext cx="0" cy="685800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10" name="Picture 9" descr="Text&#10;&#10;Description automatically generated">
            <a:extLst>
              <a:ext uri="{FF2B5EF4-FFF2-40B4-BE49-F238E27FC236}">
                <a16:creationId xmlns:a16="http://schemas.microsoft.com/office/drawing/2014/main" id="{8C5A48F1-2066-4841-B717-1C1CF09728F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4800" y="6469635"/>
            <a:ext cx="1115291" cy="251840"/>
          </a:xfrm>
          <a:prstGeom prst="rect">
            <a:avLst/>
          </a:prstGeom>
        </p:spPr>
      </p:pic>
    </p:spTree>
    <p:extLst>
      <p:ext uri="{BB962C8B-B14F-4D97-AF65-F5344CB8AC3E}">
        <p14:creationId xmlns:p14="http://schemas.microsoft.com/office/powerpoint/2010/main" val="210563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167187"/>
            <a:ext cx="6477000" cy="1362075"/>
          </a:xfrm>
        </p:spPr>
        <p:txBody>
          <a:bodyPr anchor="t"/>
          <a:lstStyle>
            <a:lvl1pPr algn="l">
              <a:defRPr sz="4000" b="0" cap="all">
                <a:solidFill>
                  <a:schemeClr val="bg1">
                    <a:lumMod val="85000"/>
                  </a:schemeClr>
                </a:solidFill>
              </a:defRPr>
            </a:lvl1pPr>
          </a:lstStyle>
          <a:p>
            <a:r>
              <a:rPr lang="en-US" dirty="0"/>
              <a:t>Click to edit Master title style</a:t>
            </a:r>
          </a:p>
        </p:txBody>
      </p:sp>
      <p:sp>
        <p:nvSpPr>
          <p:cNvPr id="3" name="Text Placeholder 2"/>
          <p:cNvSpPr>
            <a:spLocks noGrp="1"/>
          </p:cNvSpPr>
          <p:nvPr>
            <p:ph type="body" idx="1"/>
          </p:nvPr>
        </p:nvSpPr>
        <p:spPr>
          <a:xfrm>
            <a:off x="609600" y="2667000"/>
            <a:ext cx="64770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769591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8100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1775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33528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04800" y="2087562"/>
            <a:ext cx="3352800"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3733800" y="1371600"/>
            <a:ext cx="3354117"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3733800" y="2087562"/>
            <a:ext cx="3354117"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0288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013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video" Target="../media/media1.wmv"/><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media" Target="../media/media1.wmv"/><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5.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slide.mov">
            <a:hlinkClick r:id="" action="ppaction://media"/>
          </p:cNvPr>
          <p:cNvPicPr>
            <a:picLocks noChangeAspect="1"/>
          </p:cNvPicPr>
          <p:nvPr>
            <a:videoFile r:link="rId20"/>
            <p:extLst>
              <p:ext uri="{DAA4B4D4-6D71-4841-9C94-3DE7FCFB9230}">
                <p14:media xmlns:p14="http://schemas.microsoft.com/office/powerpoint/2010/main" r:embed="rId19"/>
              </p:ext>
            </p:extLst>
          </p:nvPr>
        </p:nvPicPr>
        <p:blipFill>
          <a:blip r:embed="rId21"/>
          <a:stretch>
            <a:fillRect/>
          </a:stretch>
        </p:blipFill>
        <p:spPr>
          <a:xfrm>
            <a:off x="7239000" y="0"/>
            <a:ext cx="1905000" cy="6858000"/>
          </a:xfrm>
          <a:prstGeom prst="rect">
            <a:avLst/>
          </a:prstGeom>
        </p:spPr>
      </p:pic>
      <p:sp>
        <p:nvSpPr>
          <p:cNvPr id="2" name="Title Placeholder 1"/>
          <p:cNvSpPr>
            <a:spLocks noGrp="1"/>
          </p:cNvSpPr>
          <p:nvPr>
            <p:ph type="title"/>
          </p:nvPr>
        </p:nvSpPr>
        <p:spPr>
          <a:xfrm>
            <a:off x="304800" y="533400"/>
            <a:ext cx="6781800" cy="792162"/>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304800" y="1447800"/>
            <a:ext cx="6781800" cy="4648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p:nvCxnSpPr>
        <p:spPr>
          <a:xfrm flipV="1">
            <a:off x="7239000" y="0"/>
            <a:ext cx="0" cy="685800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a:extLst>
              <a:ext uri="{FF2B5EF4-FFF2-40B4-BE49-F238E27FC236}">
                <a16:creationId xmlns:a16="http://schemas.microsoft.com/office/drawing/2014/main" id="{BC6E3E07-DB31-4287-9912-26672913460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04800" y="6477000"/>
            <a:ext cx="1115291" cy="251840"/>
          </a:xfrm>
          <a:prstGeom prst="rect">
            <a:avLst/>
          </a:prstGeom>
        </p:spPr>
      </p:pic>
    </p:spTree>
    <p:extLst>
      <p:ext uri="{BB962C8B-B14F-4D97-AF65-F5344CB8AC3E}">
        <p14:creationId xmlns:p14="http://schemas.microsoft.com/office/powerpoint/2010/main" val="874236024"/>
      </p:ext>
    </p:extLst>
  </p:cSld>
  <p:clrMap bg1="lt1" tx1="dk1" bg2="lt2" tx2="dk2" accent1="accent1" accent2="accent2" accent3="accent3" accent4="accent4" accent5="accent5" accent6="accent6" hlink="hlink" folHlink="folHlink"/>
  <p:sldLayoutIdLst>
    <p:sldLayoutId id="2147483684" r:id="rId1"/>
    <p:sldLayoutId id="2147483688" r:id="rId2"/>
    <p:sldLayoutId id="2147483702" r:id="rId3"/>
    <p:sldLayoutId id="2147483686" r:id="rId4"/>
    <p:sldLayoutId id="2147483701"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txStyles>
    <p:titleStyle>
      <a:lvl1pPr algn="l" defTabSz="914400" rtl="0" eaLnBrk="1" latinLnBrk="0" hangingPunct="1">
        <a:spcBef>
          <a:spcPct val="0"/>
        </a:spcBef>
        <a:buNone/>
        <a:defRPr sz="4000" kern="1200">
          <a:solidFill>
            <a:schemeClr val="bg1">
              <a:lumMod val="85000"/>
            </a:schemeClr>
          </a:solidFill>
          <a:effectLst>
            <a:outerShdw blurRad="50800" dist="38100" dir="2700000" algn="tl" rotWithShape="0">
              <a:prstClr val="black">
                <a:alpha val="77000"/>
              </a:prstClr>
            </a:outerShdw>
          </a:effectLst>
          <a:latin typeface="+mj-lt"/>
          <a:ea typeface="+mj-ea"/>
          <a:cs typeface="+mj-cs"/>
        </a:defRPr>
      </a:lvl1pPr>
    </p:titleStyle>
    <p:bodyStyle>
      <a:lvl1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239000" y="0"/>
            <a:ext cx="1905000" cy="6858000"/>
          </a:xfrm>
          <a:prstGeom prst="rect">
            <a:avLst/>
          </a:prstGeom>
        </p:spPr>
      </p:pic>
      <p:sp>
        <p:nvSpPr>
          <p:cNvPr id="2" name="Title Placeholder 1"/>
          <p:cNvSpPr>
            <a:spLocks noGrp="1"/>
          </p:cNvSpPr>
          <p:nvPr>
            <p:ph type="title"/>
          </p:nvPr>
        </p:nvSpPr>
        <p:spPr>
          <a:xfrm>
            <a:off x="304800" y="533400"/>
            <a:ext cx="6781800" cy="792162"/>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304800" y="1447800"/>
            <a:ext cx="6781800" cy="4648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p:nvCxnSpPr>
        <p:spPr>
          <a:xfrm flipV="1">
            <a:off x="7239000" y="0"/>
            <a:ext cx="0" cy="685800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a:extLst>
              <a:ext uri="{FF2B5EF4-FFF2-40B4-BE49-F238E27FC236}">
                <a16:creationId xmlns:a16="http://schemas.microsoft.com/office/drawing/2014/main" id="{F9D29CD0-1900-4FE0-80B5-6A02ADCF971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04800" y="6477000"/>
            <a:ext cx="1115291" cy="251840"/>
          </a:xfrm>
          <a:prstGeom prst="rect">
            <a:avLst/>
          </a:prstGeom>
        </p:spPr>
      </p:pic>
    </p:spTree>
    <p:extLst>
      <p:ext uri="{BB962C8B-B14F-4D97-AF65-F5344CB8AC3E}">
        <p14:creationId xmlns:p14="http://schemas.microsoft.com/office/powerpoint/2010/main" val="294494147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Lst>
  <p:txStyles>
    <p:titleStyle>
      <a:lvl1pPr algn="l" defTabSz="914400" rtl="0" eaLnBrk="1" latinLnBrk="0" hangingPunct="1">
        <a:spcBef>
          <a:spcPct val="0"/>
        </a:spcBef>
        <a:buNone/>
        <a:defRPr sz="4000" kern="1200">
          <a:solidFill>
            <a:schemeClr val="bg1">
              <a:lumMod val="85000"/>
            </a:schemeClr>
          </a:solidFill>
          <a:effectLst>
            <a:outerShdw blurRad="50800" dist="38100" dir="2700000" algn="tl" rotWithShape="0">
              <a:prstClr val="black">
                <a:alpha val="77000"/>
              </a:prstClr>
            </a:outerShdw>
          </a:effectLst>
          <a:latin typeface="+mj-lt"/>
          <a:ea typeface="+mj-ea"/>
          <a:cs typeface="+mj-cs"/>
        </a:defRPr>
      </a:lvl1pPr>
    </p:titleStyle>
    <p:bodyStyle>
      <a:lvl1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https://www.uschamber.com/co/start/strategy/how-to-conduct-competitive-research"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hyperlink" Target="https://gloryworks.info/market-research/"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teachonline.ca/tools-trends/facilitating-student-engagement/how-to-prepare-and-moderate-online-discussions-for-online-learning" TargetMode="External"/><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4114800"/>
            <a:ext cx="7772400" cy="933450"/>
          </a:xfrm>
        </p:spPr>
        <p:txBody>
          <a:bodyPr>
            <a:normAutofit fontScale="90000"/>
          </a:bodyPr>
          <a:lstStyle/>
          <a:p>
            <a:r>
              <a:rPr lang="en-US" dirty="0">
                <a:solidFill>
                  <a:schemeClr val="bg2"/>
                </a:solidFill>
              </a:rPr>
              <a:t>GW Academy Meeting 04/26/22: Scoping Out the Competition</a:t>
            </a:r>
            <a:br>
              <a:rPr lang="en-US" dirty="0">
                <a:solidFill>
                  <a:schemeClr val="bg2"/>
                </a:solidFill>
              </a:rPr>
            </a:br>
            <a:endParaRPr lang="en-US" dirty="0"/>
          </a:p>
        </p:txBody>
      </p:sp>
      <p:sp>
        <p:nvSpPr>
          <p:cNvPr id="3" name="Subtitle 2"/>
          <p:cNvSpPr>
            <a:spLocks noGrp="1"/>
          </p:cNvSpPr>
          <p:nvPr>
            <p:ph type="subTitle" idx="1"/>
          </p:nvPr>
        </p:nvSpPr>
        <p:spPr/>
        <p:txBody>
          <a:bodyPr>
            <a:noAutofit/>
          </a:bodyPr>
          <a:lstStyle/>
          <a:p>
            <a:r>
              <a:rPr lang="en-US" sz="1200" b="1" i="1" baseline="30000" dirty="0"/>
              <a:t>1</a:t>
            </a:r>
            <a:r>
              <a:rPr lang="en-US" sz="1200" b="1" i="1" dirty="0"/>
              <a:t>Arise, shine; for thy light is come, and the glory of the LORD is risen upon thee. </a:t>
            </a:r>
            <a:br>
              <a:rPr lang="en-US" sz="1200" b="1" i="1" dirty="0"/>
            </a:br>
            <a:r>
              <a:rPr lang="en-US" sz="1200" b="1" i="1" baseline="30000" dirty="0"/>
              <a:t>2</a:t>
            </a:r>
            <a:r>
              <a:rPr lang="en-US" sz="1200" b="1" i="1" dirty="0"/>
              <a:t> For, behold, the darkness shall cover the earth, and gross darkness the people: </a:t>
            </a:r>
            <a:br>
              <a:rPr lang="en-US" sz="1200" b="1" i="1" dirty="0"/>
            </a:br>
            <a:r>
              <a:rPr lang="en-US" sz="1200" b="1" i="1" dirty="0"/>
              <a:t>but the LORD shall arise upon thee, and his glory shall be seen upon thee. </a:t>
            </a:r>
          </a:p>
          <a:p>
            <a:r>
              <a:rPr lang="en-US" sz="1200" b="1" i="1" dirty="0"/>
              <a:t>Isaiah 60:1-2</a:t>
            </a:r>
          </a:p>
        </p:txBody>
      </p:sp>
    </p:spTree>
    <p:extLst>
      <p:ext uri="{BB962C8B-B14F-4D97-AF65-F5344CB8AC3E}">
        <p14:creationId xmlns:p14="http://schemas.microsoft.com/office/powerpoint/2010/main" val="247745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10" presetClass="entr" presetSubtype="0" fill="hold" grpId="0" nodeType="withEffect">
                                  <p:stCondLst>
                                    <p:cond delay="21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400"/>
                                        <p:tgtEl>
                                          <p:spTgt spid="3">
                                            <p:txEl>
                                              <p:pRg st="0" end="0"/>
                                            </p:txEl>
                                          </p:spTgt>
                                        </p:tgtEl>
                                      </p:cBhvr>
                                    </p:animEffect>
                                  </p:childTnLst>
                                </p:cTn>
                              </p:par>
                              <p:par>
                                <p:cTn id="11" presetID="10" presetClass="entr" presetSubtype="0" fill="hold" grpId="0" nodeType="withEffect">
                                  <p:stCondLst>
                                    <p:cond delay="21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1948-14D9-4C5E-A28F-C4F2FB49CBE7}"/>
              </a:ext>
            </a:extLst>
          </p:cNvPr>
          <p:cNvSpPr>
            <a:spLocks noGrp="1"/>
          </p:cNvSpPr>
          <p:nvPr>
            <p:ph type="title"/>
          </p:nvPr>
        </p:nvSpPr>
        <p:spPr>
          <a:xfrm>
            <a:off x="76200" y="152400"/>
            <a:ext cx="6934200" cy="792162"/>
          </a:xfrm>
        </p:spPr>
        <p:txBody>
          <a:bodyPr>
            <a:noAutofit/>
          </a:bodyPr>
          <a:lstStyle/>
          <a:p>
            <a:r>
              <a:rPr lang="en-US" sz="3300" dirty="0">
                <a:solidFill>
                  <a:schemeClr val="accent2"/>
                </a:solidFill>
              </a:rPr>
              <a:t>Getting Started On </a:t>
            </a:r>
            <a:r>
              <a:rPr lang="en-US" sz="3300" dirty="0"/>
              <a:t>Your Competitive  Research</a:t>
            </a:r>
          </a:p>
        </p:txBody>
      </p:sp>
      <p:sp>
        <p:nvSpPr>
          <p:cNvPr id="3" name="Content Placeholder 2">
            <a:extLst>
              <a:ext uri="{FF2B5EF4-FFF2-40B4-BE49-F238E27FC236}">
                <a16:creationId xmlns:a16="http://schemas.microsoft.com/office/drawing/2014/main" id="{C7321A47-C53B-43B0-801F-9F217D3232E2}"/>
              </a:ext>
            </a:extLst>
          </p:cNvPr>
          <p:cNvSpPr>
            <a:spLocks noGrp="1"/>
          </p:cNvSpPr>
          <p:nvPr>
            <p:ph idx="1"/>
          </p:nvPr>
        </p:nvSpPr>
        <p:spPr>
          <a:xfrm>
            <a:off x="228600" y="1295400"/>
            <a:ext cx="6781800" cy="4648200"/>
          </a:xfrm>
        </p:spPr>
        <p:txBody>
          <a:bodyPr>
            <a:noAutofit/>
          </a:bodyPr>
          <a:lstStyle/>
          <a:p>
            <a:pPr>
              <a:buFont typeface="Wingdings" panose="05000000000000000000" pitchFamily="2" charset="2"/>
              <a:buChar char="ü"/>
            </a:pPr>
            <a:r>
              <a:rPr lang="en-US" i="0" dirty="0">
                <a:effectLst/>
                <a:latin typeface="Source Sans Pro" panose="020B0503030403020204" pitchFamily="34" charset="0"/>
                <a:ea typeface="Source Sans Pro" panose="020B0503030403020204" pitchFamily="34" charset="0"/>
              </a:rPr>
              <a:t>Ask yourself these questions and note:</a:t>
            </a:r>
          </a:p>
          <a:p>
            <a:pPr lvl="1">
              <a:buFont typeface="Wingdings" panose="05000000000000000000" pitchFamily="2" charset="2"/>
              <a:buChar char="ü"/>
            </a:pPr>
            <a:r>
              <a:rPr lang="en-US" sz="1800" i="0" dirty="0">
                <a:effectLst/>
                <a:latin typeface="Source Sans Pro" panose="020B0503030403020204" pitchFamily="34" charset="0"/>
                <a:ea typeface="Source Sans Pro" panose="020B0503030403020204" pitchFamily="34" charset="0"/>
              </a:rPr>
              <a:t>What is the user experience like on their website?</a:t>
            </a:r>
          </a:p>
          <a:p>
            <a:pPr lvl="1">
              <a:buFont typeface="Wingdings" panose="05000000000000000000" pitchFamily="2" charset="2"/>
              <a:buChar char="ü"/>
            </a:pPr>
            <a:r>
              <a:rPr lang="en-US" sz="1800" i="0" dirty="0">
                <a:effectLst/>
                <a:latin typeface="Source Sans Pro" panose="020B0503030403020204" pitchFamily="34" charset="0"/>
                <a:ea typeface="Source Sans Pro" panose="020B0503030403020204" pitchFamily="34" charset="0"/>
              </a:rPr>
              <a:t>Is it easy to navigate?</a:t>
            </a:r>
          </a:p>
          <a:p>
            <a:pPr lvl="1">
              <a:buFont typeface="Wingdings" panose="05000000000000000000" pitchFamily="2" charset="2"/>
              <a:buChar char="ü"/>
            </a:pPr>
            <a:r>
              <a:rPr lang="en-US" sz="1800" i="0" dirty="0">
                <a:effectLst/>
                <a:latin typeface="Source Sans Pro" panose="020B0503030403020204" pitchFamily="34" charset="0"/>
                <a:ea typeface="Source Sans Pro" panose="020B0503030403020204" pitchFamily="34" charset="0"/>
              </a:rPr>
              <a:t>Do you clearly understand the products or services they offer?</a:t>
            </a:r>
          </a:p>
          <a:p>
            <a:pPr lvl="1">
              <a:buFont typeface="Wingdings" panose="05000000000000000000" pitchFamily="2" charset="2"/>
              <a:buChar char="ü"/>
            </a:pPr>
            <a:r>
              <a:rPr lang="en-US" sz="1800" i="0" dirty="0">
                <a:effectLst/>
                <a:latin typeface="Source Sans Pro" panose="020B0503030403020204" pitchFamily="34" charset="0"/>
                <a:ea typeface="Source Sans Pro" panose="020B0503030403020204" pitchFamily="34" charset="0"/>
              </a:rPr>
              <a:t>Is their website mobile-optimized?</a:t>
            </a:r>
          </a:p>
          <a:p>
            <a:pPr lvl="1">
              <a:buFont typeface="Wingdings" panose="05000000000000000000" pitchFamily="2" charset="2"/>
              <a:buChar char="ü"/>
            </a:pPr>
            <a:r>
              <a:rPr lang="en-US" sz="1800" i="0" dirty="0">
                <a:effectLst/>
                <a:latin typeface="Source Sans Pro" panose="020B0503030403020204" pitchFamily="34" charset="0"/>
                <a:ea typeface="Source Sans Pro" panose="020B0503030403020204" pitchFamily="34" charset="0"/>
              </a:rPr>
              <a:t>How often do they blog and most importantly, is the quality of their content good?</a:t>
            </a:r>
          </a:p>
          <a:p>
            <a:pPr lvl="1">
              <a:buFont typeface="Wingdings" panose="05000000000000000000" pitchFamily="2" charset="2"/>
              <a:buChar char="ü"/>
            </a:pPr>
            <a:r>
              <a:rPr lang="en-US" sz="1800" i="0" dirty="0">
                <a:effectLst/>
                <a:latin typeface="Source Sans Pro" panose="020B0503030403020204" pitchFamily="34" charset="0"/>
                <a:ea typeface="Source Sans Pro" panose="020B0503030403020204" pitchFamily="34" charset="0"/>
              </a:rPr>
              <a:t>What topics do they blog about most frequently?</a:t>
            </a:r>
          </a:p>
          <a:p>
            <a:pPr lvl="1">
              <a:buFont typeface="Wingdings" panose="05000000000000000000" pitchFamily="2" charset="2"/>
              <a:buChar char="ü"/>
            </a:pPr>
            <a:r>
              <a:rPr lang="en-US" sz="1800" i="0" dirty="0">
                <a:effectLst/>
                <a:latin typeface="Source Sans Pro" panose="020B0503030403020204" pitchFamily="34" charset="0"/>
                <a:ea typeface="Source Sans Pro" panose="020B0503030403020204" pitchFamily="34" charset="0"/>
              </a:rPr>
              <a:t>What social platforms are they actively using to talk about their products and services?</a:t>
            </a:r>
          </a:p>
          <a:p>
            <a:pPr lvl="1">
              <a:buFont typeface="Wingdings" panose="05000000000000000000" pitchFamily="2" charset="2"/>
              <a:buChar char="ü"/>
            </a:pPr>
            <a:r>
              <a:rPr lang="en-US" sz="1800" i="0" dirty="0">
                <a:effectLst/>
                <a:latin typeface="Source Sans Pro" panose="020B0503030403020204" pitchFamily="34" charset="0"/>
                <a:ea typeface="Source Sans Pro" panose="020B0503030403020204" pitchFamily="34" charset="0"/>
              </a:rPr>
              <a:t>Is this content engaging their target audience?</a:t>
            </a:r>
          </a:p>
          <a:p>
            <a:pPr>
              <a:buFont typeface="Wingdings" panose="05000000000000000000" pitchFamily="2" charset="2"/>
              <a:buChar char="ü"/>
            </a:pPr>
            <a:r>
              <a:rPr lang="en-US" sz="2200" i="0" dirty="0">
                <a:effectLst/>
                <a:latin typeface="Source Sans Pro" panose="020B0503030403020204" pitchFamily="34" charset="0"/>
                <a:ea typeface="Source Sans Pro" panose="020B0503030403020204" pitchFamily="34" charset="0"/>
              </a:rPr>
              <a:t>The answers to these questions show you opportunities where you can outperform your competitors in the future</a:t>
            </a:r>
            <a:endParaRPr lang="en-US" sz="20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562072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1948-14D9-4C5E-A28F-C4F2FB49CBE7}"/>
              </a:ext>
            </a:extLst>
          </p:cNvPr>
          <p:cNvSpPr>
            <a:spLocks noGrp="1"/>
          </p:cNvSpPr>
          <p:nvPr>
            <p:ph type="title"/>
          </p:nvPr>
        </p:nvSpPr>
        <p:spPr>
          <a:xfrm>
            <a:off x="76200" y="152400"/>
            <a:ext cx="6934200" cy="792162"/>
          </a:xfrm>
        </p:spPr>
        <p:txBody>
          <a:bodyPr>
            <a:noAutofit/>
          </a:bodyPr>
          <a:lstStyle/>
          <a:p>
            <a:r>
              <a:rPr lang="en-US" sz="3300" dirty="0">
                <a:solidFill>
                  <a:schemeClr val="accent2"/>
                </a:solidFill>
              </a:rPr>
              <a:t>Getting Started On </a:t>
            </a:r>
            <a:r>
              <a:rPr lang="en-US" sz="3300" dirty="0"/>
              <a:t>Your Competitive  Research</a:t>
            </a:r>
          </a:p>
        </p:txBody>
      </p:sp>
      <p:sp>
        <p:nvSpPr>
          <p:cNvPr id="3" name="Content Placeholder 2">
            <a:extLst>
              <a:ext uri="{FF2B5EF4-FFF2-40B4-BE49-F238E27FC236}">
                <a16:creationId xmlns:a16="http://schemas.microsoft.com/office/drawing/2014/main" id="{C7321A47-C53B-43B0-801F-9F217D3232E2}"/>
              </a:ext>
            </a:extLst>
          </p:cNvPr>
          <p:cNvSpPr>
            <a:spLocks noGrp="1"/>
          </p:cNvSpPr>
          <p:nvPr>
            <p:ph idx="1"/>
          </p:nvPr>
        </p:nvSpPr>
        <p:spPr>
          <a:xfrm>
            <a:off x="228600" y="1295400"/>
            <a:ext cx="6781800" cy="4648200"/>
          </a:xfrm>
        </p:spPr>
        <p:txBody>
          <a:bodyPr>
            <a:noAutofit/>
          </a:bodyPr>
          <a:lstStyle/>
          <a:p>
            <a:pPr>
              <a:buFont typeface="Wingdings" panose="05000000000000000000" pitchFamily="2" charset="2"/>
              <a:buChar char="ü"/>
            </a:pPr>
            <a:r>
              <a:rPr lang="en-US" sz="1800" i="0" dirty="0">
                <a:effectLst/>
                <a:latin typeface="Source Sans Pro" panose="020B0503030403020204" pitchFamily="34" charset="0"/>
                <a:ea typeface="Source Sans Pro" panose="020B0503030403020204" pitchFamily="34" charset="0"/>
              </a:rPr>
              <a:t>Ask yourself these questions and note:</a:t>
            </a:r>
          </a:p>
          <a:p>
            <a:pPr>
              <a:buFont typeface="Wingdings" panose="05000000000000000000" pitchFamily="2" charset="2"/>
              <a:buChar char="ü"/>
            </a:pPr>
            <a:endParaRPr lang="en-US" sz="1000" i="0" dirty="0">
              <a:effectLst/>
              <a:latin typeface="Source Sans Pro" panose="020B0503030403020204" pitchFamily="34" charset="0"/>
              <a:ea typeface="Source Sans Pro" panose="020B0503030403020204" pitchFamily="34" charset="0"/>
            </a:endParaRPr>
          </a:p>
          <a:p>
            <a:pPr lvl="1">
              <a:buFont typeface="Wingdings" panose="05000000000000000000" pitchFamily="2" charset="2"/>
              <a:buChar char="ü"/>
            </a:pPr>
            <a:r>
              <a:rPr lang="en-US" sz="1600" i="0" dirty="0">
                <a:effectLst/>
                <a:latin typeface="Source Sans Pro" panose="020B0503030403020204" pitchFamily="34" charset="0"/>
                <a:ea typeface="Source Sans Pro" panose="020B0503030403020204" pitchFamily="34" charset="0"/>
              </a:rPr>
              <a:t>What is the user experience like on their website?</a:t>
            </a:r>
          </a:p>
          <a:p>
            <a:pPr lvl="1">
              <a:buFont typeface="Wingdings" panose="05000000000000000000" pitchFamily="2" charset="2"/>
              <a:buChar char="ü"/>
            </a:pPr>
            <a:r>
              <a:rPr lang="en-US" sz="1600" i="0" dirty="0">
                <a:effectLst/>
                <a:latin typeface="Source Sans Pro" panose="020B0503030403020204" pitchFamily="34" charset="0"/>
                <a:ea typeface="Source Sans Pro" panose="020B0503030403020204" pitchFamily="34" charset="0"/>
              </a:rPr>
              <a:t>Is it easy to navigate?</a:t>
            </a:r>
          </a:p>
          <a:p>
            <a:pPr lvl="1">
              <a:buFont typeface="Wingdings" panose="05000000000000000000" pitchFamily="2" charset="2"/>
              <a:buChar char="ü"/>
            </a:pPr>
            <a:r>
              <a:rPr lang="en-US" sz="1600" i="0" dirty="0">
                <a:effectLst/>
                <a:latin typeface="Source Sans Pro" panose="020B0503030403020204" pitchFamily="34" charset="0"/>
                <a:ea typeface="Source Sans Pro" panose="020B0503030403020204" pitchFamily="34" charset="0"/>
              </a:rPr>
              <a:t>Do you clearly understand the products or services they offer?</a:t>
            </a:r>
          </a:p>
          <a:p>
            <a:pPr lvl="1">
              <a:buFont typeface="Wingdings" panose="05000000000000000000" pitchFamily="2" charset="2"/>
              <a:buChar char="ü"/>
            </a:pPr>
            <a:r>
              <a:rPr lang="en-US" sz="1600" i="0" dirty="0">
                <a:effectLst/>
                <a:latin typeface="Source Sans Pro" panose="020B0503030403020204" pitchFamily="34" charset="0"/>
                <a:ea typeface="Source Sans Pro" panose="020B0503030403020204" pitchFamily="34" charset="0"/>
              </a:rPr>
              <a:t>Is their website mobile-optimized?</a:t>
            </a:r>
          </a:p>
          <a:p>
            <a:pPr lvl="1">
              <a:buFont typeface="Wingdings" panose="05000000000000000000" pitchFamily="2" charset="2"/>
              <a:buChar char="ü"/>
            </a:pPr>
            <a:r>
              <a:rPr lang="en-US" sz="1600" i="0" dirty="0">
                <a:effectLst/>
                <a:latin typeface="Source Sans Pro" panose="020B0503030403020204" pitchFamily="34" charset="0"/>
                <a:ea typeface="Source Sans Pro" panose="020B0503030403020204" pitchFamily="34" charset="0"/>
              </a:rPr>
              <a:t>How often do they blog and most importantly, is the quality of their content good?</a:t>
            </a:r>
          </a:p>
          <a:p>
            <a:pPr lvl="1">
              <a:buFont typeface="Wingdings" panose="05000000000000000000" pitchFamily="2" charset="2"/>
              <a:buChar char="ü"/>
            </a:pPr>
            <a:r>
              <a:rPr lang="en-US" sz="1600" i="0" dirty="0">
                <a:effectLst/>
                <a:latin typeface="Source Sans Pro" panose="020B0503030403020204" pitchFamily="34" charset="0"/>
                <a:ea typeface="Source Sans Pro" panose="020B0503030403020204" pitchFamily="34" charset="0"/>
              </a:rPr>
              <a:t>What topics do they blog about most frequently?</a:t>
            </a:r>
          </a:p>
          <a:p>
            <a:pPr lvl="1">
              <a:buFont typeface="Wingdings" panose="05000000000000000000" pitchFamily="2" charset="2"/>
              <a:buChar char="ü"/>
            </a:pPr>
            <a:r>
              <a:rPr lang="en-US" sz="1600" i="0" dirty="0">
                <a:effectLst/>
                <a:latin typeface="Source Sans Pro" panose="020B0503030403020204" pitchFamily="34" charset="0"/>
                <a:ea typeface="Source Sans Pro" panose="020B0503030403020204" pitchFamily="34" charset="0"/>
              </a:rPr>
              <a:t>What social platforms are they actively using to talk about their products and services?</a:t>
            </a:r>
          </a:p>
          <a:p>
            <a:pPr lvl="1">
              <a:buFont typeface="Wingdings" panose="05000000000000000000" pitchFamily="2" charset="2"/>
              <a:buChar char="ü"/>
            </a:pPr>
            <a:r>
              <a:rPr lang="en-US" sz="1600" i="0" dirty="0">
                <a:effectLst/>
                <a:latin typeface="Source Sans Pro" panose="020B0503030403020204" pitchFamily="34" charset="0"/>
                <a:ea typeface="Source Sans Pro" panose="020B0503030403020204" pitchFamily="34" charset="0"/>
              </a:rPr>
              <a:t>Is this content engaging their target audience?</a:t>
            </a:r>
          </a:p>
          <a:p>
            <a:pPr lvl="1">
              <a:buFont typeface="Wingdings" panose="05000000000000000000" pitchFamily="2" charset="2"/>
              <a:buChar char="ü"/>
            </a:pPr>
            <a:endParaRPr lang="en-US" sz="1000" i="0" dirty="0">
              <a:effectLst/>
              <a:latin typeface="Source Sans Pro" panose="020B0503030403020204" pitchFamily="34" charset="0"/>
              <a:ea typeface="Source Sans Pro" panose="020B0503030403020204" pitchFamily="34" charset="0"/>
            </a:endParaRPr>
          </a:p>
          <a:p>
            <a:pPr>
              <a:buFont typeface="Wingdings" panose="05000000000000000000" pitchFamily="2" charset="2"/>
              <a:buChar char="ü"/>
            </a:pPr>
            <a:r>
              <a:rPr lang="en-US" sz="1800" i="0" dirty="0">
                <a:effectLst/>
                <a:latin typeface="Source Sans Pro" panose="020B0503030403020204" pitchFamily="34" charset="0"/>
                <a:ea typeface="Source Sans Pro" panose="020B0503030403020204" pitchFamily="34" charset="0"/>
              </a:rPr>
              <a:t>The answers to these questions show you opportunities where you can outperform your competitors in the future</a:t>
            </a:r>
          </a:p>
          <a:p>
            <a:pPr>
              <a:buFont typeface="Wingdings" panose="05000000000000000000" pitchFamily="2" charset="2"/>
              <a:buChar char="ü"/>
            </a:pPr>
            <a:endParaRPr lang="en-US" sz="1000" i="0" dirty="0">
              <a:effectLst/>
              <a:latin typeface="Source Sans Pro" panose="020B0503030403020204" pitchFamily="34" charset="0"/>
              <a:ea typeface="Source Sans Pro" panose="020B0503030403020204" pitchFamily="34" charset="0"/>
            </a:endParaRPr>
          </a:p>
          <a:p>
            <a:pPr>
              <a:buFont typeface="Wingdings" panose="05000000000000000000" pitchFamily="2" charset="2"/>
              <a:buChar char="ü"/>
            </a:pPr>
            <a:r>
              <a:rPr lang="en-US" sz="1800" dirty="0">
                <a:latin typeface="Source Sans Pro" panose="020B0503030403020204" pitchFamily="34" charset="0"/>
                <a:ea typeface="Source Sans Pro" panose="020B0503030403020204" pitchFamily="34" charset="0"/>
              </a:rPr>
              <a:t>Pay close attention to their strategy. This will help give  to understand where to focus your attention and resources.</a:t>
            </a:r>
          </a:p>
        </p:txBody>
      </p:sp>
    </p:spTree>
    <p:extLst>
      <p:ext uri="{BB962C8B-B14F-4D97-AF65-F5344CB8AC3E}">
        <p14:creationId xmlns:p14="http://schemas.microsoft.com/office/powerpoint/2010/main" val="1300892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1948-14D9-4C5E-A28F-C4F2FB49CBE7}"/>
              </a:ext>
            </a:extLst>
          </p:cNvPr>
          <p:cNvSpPr>
            <a:spLocks noGrp="1"/>
          </p:cNvSpPr>
          <p:nvPr>
            <p:ph type="title"/>
          </p:nvPr>
        </p:nvSpPr>
        <p:spPr>
          <a:xfrm>
            <a:off x="76200" y="152400"/>
            <a:ext cx="6934200" cy="792162"/>
          </a:xfrm>
        </p:spPr>
        <p:txBody>
          <a:bodyPr>
            <a:noAutofit/>
          </a:bodyPr>
          <a:lstStyle/>
          <a:p>
            <a:r>
              <a:rPr lang="en-US" sz="3300" dirty="0">
                <a:solidFill>
                  <a:schemeClr val="accent2"/>
                </a:solidFill>
              </a:rPr>
              <a:t>Getting Started On </a:t>
            </a:r>
            <a:r>
              <a:rPr lang="en-US" sz="3300" dirty="0"/>
              <a:t>Your Competitive  Research</a:t>
            </a:r>
          </a:p>
        </p:txBody>
      </p:sp>
      <p:sp>
        <p:nvSpPr>
          <p:cNvPr id="3" name="Content Placeholder 2">
            <a:extLst>
              <a:ext uri="{FF2B5EF4-FFF2-40B4-BE49-F238E27FC236}">
                <a16:creationId xmlns:a16="http://schemas.microsoft.com/office/drawing/2014/main" id="{C7321A47-C53B-43B0-801F-9F217D3232E2}"/>
              </a:ext>
            </a:extLst>
          </p:cNvPr>
          <p:cNvSpPr>
            <a:spLocks noGrp="1"/>
          </p:cNvSpPr>
          <p:nvPr>
            <p:ph idx="1"/>
          </p:nvPr>
        </p:nvSpPr>
        <p:spPr>
          <a:xfrm>
            <a:off x="228600" y="1295400"/>
            <a:ext cx="6781800" cy="4648200"/>
          </a:xfrm>
        </p:spPr>
        <p:txBody>
          <a:bodyPr>
            <a:noAutofit/>
          </a:bodyPr>
          <a:lstStyle/>
          <a:p>
            <a:pPr>
              <a:buFont typeface="Wingdings" panose="05000000000000000000" pitchFamily="2" charset="2"/>
              <a:buChar char="ü"/>
            </a:pPr>
            <a:r>
              <a:rPr lang="en-US" sz="2000" i="0" dirty="0">
                <a:effectLst/>
                <a:latin typeface="Source Sans Pro" panose="020B0503030403020204" pitchFamily="34" charset="0"/>
                <a:ea typeface="Source Sans Pro" panose="020B0503030403020204" pitchFamily="34" charset="0"/>
              </a:rPr>
              <a:t>Gather information</a:t>
            </a:r>
          </a:p>
          <a:p>
            <a:pPr>
              <a:buFont typeface="Wingdings" panose="05000000000000000000" pitchFamily="2" charset="2"/>
              <a:buChar char="ü"/>
            </a:pPr>
            <a:endParaRPr lang="en-US" sz="2000" i="0" dirty="0">
              <a:effectLst/>
              <a:latin typeface="Source Sans Pro" panose="020B0503030403020204" pitchFamily="34" charset="0"/>
              <a:ea typeface="Source Sans Pro" panose="020B0503030403020204" pitchFamily="34" charset="0"/>
            </a:endParaRPr>
          </a:p>
          <a:p>
            <a:pPr lvl="1">
              <a:buFont typeface="Wingdings" panose="05000000000000000000" pitchFamily="2" charset="2"/>
              <a:buChar char="ü"/>
            </a:pPr>
            <a:r>
              <a:rPr lang="en-US" sz="1600" i="0" dirty="0">
                <a:effectLst/>
                <a:latin typeface="Source Sans Pro" panose="020B0503030403020204" pitchFamily="34" charset="0"/>
                <a:ea typeface="Source Sans Pro" panose="020B0503030403020204" pitchFamily="34" charset="0"/>
              </a:rPr>
              <a:t>The best way to gather information about your competitors is by acting like one of their customers. Sign up for their email list so you can get an idea of how they communicate.</a:t>
            </a:r>
          </a:p>
          <a:p>
            <a:pPr lvl="1">
              <a:buFont typeface="Wingdings" panose="05000000000000000000" pitchFamily="2" charset="2"/>
              <a:buChar char="ü"/>
            </a:pPr>
            <a:endParaRPr lang="en-US" sz="1600" i="0" dirty="0">
              <a:effectLst/>
              <a:latin typeface="Source Sans Pro" panose="020B0503030403020204" pitchFamily="34" charset="0"/>
              <a:ea typeface="Source Sans Pro" panose="020B0503030403020204" pitchFamily="34" charset="0"/>
            </a:endParaRPr>
          </a:p>
          <a:p>
            <a:pPr lvl="1">
              <a:buFont typeface="Wingdings" panose="05000000000000000000" pitchFamily="2" charset="2"/>
              <a:buChar char="ü"/>
            </a:pPr>
            <a:r>
              <a:rPr lang="en-US" sz="1600" i="0" dirty="0">
                <a:effectLst/>
                <a:latin typeface="Source Sans Pro" panose="020B0503030403020204" pitchFamily="34" charset="0"/>
                <a:ea typeface="Source Sans Pro" panose="020B0503030403020204" pitchFamily="34" charset="0"/>
              </a:rPr>
              <a:t>Also, follow their blog and social media accounts and watch how they interact with their customers online. What kind of experience do customers have with your competitors?</a:t>
            </a:r>
          </a:p>
          <a:p>
            <a:pPr lvl="1">
              <a:buFont typeface="Wingdings" panose="05000000000000000000" pitchFamily="2" charset="2"/>
              <a:buChar char="ü"/>
            </a:pPr>
            <a:endParaRPr lang="en-US" sz="1600" i="0" dirty="0">
              <a:effectLst/>
              <a:latin typeface="Source Sans Pro" panose="020B0503030403020204" pitchFamily="34" charset="0"/>
              <a:ea typeface="Source Sans Pro" panose="020B0503030403020204" pitchFamily="34" charset="0"/>
            </a:endParaRPr>
          </a:p>
          <a:p>
            <a:pPr lvl="1">
              <a:buFont typeface="Wingdings" panose="05000000000000000000" pitchFamily="2" charset="2"/>
              <a:buChar char="ü"/>
            </a:pPr>
            <a:r>
              <a:rPr lang="en-US" sz="1600" i="0" dirty="0">
                <a:effectLst/>
                <a:latin typeface="Source Sans Pro" panose="020B0503030403020204" pitchFamily="34" charset="0"/>
                <a:ea typeface="Source Sans Pro" panose="020B0503030403020204" pitchFamily="34" charset="0"/>
              </a:rPr>
              <a:t>You should consider shopping from them so you can see what their product looks like and what the experience is like from a customer perspective.</a:t>
            </a:r>
            <a:endParaRPr lang="en-US" sz="16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528038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1948-14D9-4C5E-A28F-C4F2FB49CBE7}"/>
              </a:ext>
            </a:extLst>
          </p:cNvPr>
          <p:cNvSpPr>
            <a:spLocks noGrp="1"/>
          </p:cNvSpPr>
          <p:nvPr>
            <p:ph type="title"/>
          </p:nvPr>
        </p:nvSpPr>
        <p:spPr>
          <a:xfrm>
            <a:off x="76200" y="152400"/>
            <a:ext cx="6934200" cy="792162"/>
          </a:xfrm>
        </p:spPr>
        <p:txBody>
          <a:bodyPr>
            <a:noAutofit/>
          </a:bodyPr>
          <a:lstStyle/>
          <a:p>
            <a:r>
              <a:rPr lang="en-US" sz="3300" dirty="0">
                <a:solidFill>
                  <a:schemeClr val="accent2"/>
                </a:solidFill>
              </a:rPr>
              <a:t>Getting Started On </a:t>
            </a:r>
            <a:r>
              <a:rPr lang="en-US" sz="3300" dirty="0"/>
              <a:t>Your Competitive  Research</a:t>
            </a:r>
          </a:p>
        </p:txBody>
      </p:sp>
      <p:sp>
        <p:nvSpPr>
          <p:cNvPr id="3" name="Content Placeholder 2">
            <a:extLst>
              <a:ext uri="{FF2B5EF4-FFF2-40B4-BE49-F238E27FC236}">
                <a16:creationId xmlns:a16="http://schemas.microsoft.com/office/drawing/2014/main" id="{C7321A47-C53B-43B0-801F-9F217D3232E2}"/>
              </a:ext>
            </a:extLst>
          </p:cNvPr>
          <p:cNvSpPr>
            <a:spLocks noGrp="1"/>
          </p:cNvSpPr>
          <p:nvPr>
            <p:ph idx="1"/>
          </p:nvPr>
        </p:nvSpPr>
        <p:spPr>
          <a:xfrm>
            <a:off x="228600" y="1295400"/>
            <a:ext cx="6781800" cy="4648200"/>
          </a:xfrm>
        </p:spPr>
        <p:txBody>
          <a:bodyPr>
            <a:noAutofit/>
          </a:bodyPr>
          <a:lstStyle/>
          <a:p>
            <a:pPr>
              <a:buFont typeface="Wingdings" panose="05000000000000000000" pitchFamily="2" charset="2"/>
              <a:buChar char="ü"/>
            </a:pPr>
            <a:r>
              <a:rPr lang="en-US" i="0" dirty="0">
                <a:effectLst/>
                <a:latin typeface="Source Sans Pro" panose="020B0503030403020204" pitchFamily="34" charset="0"/>
                <a:ea typeface="Source Sans Pro" panose="020B0503030403020204" pitchFamily="34" charset="0"/>
              </a:rPr>
              <a:t>Track your findings</a:t>
            </a:r>
          </a:p>
          <a:p>
            <a:pPr lvl="1">
              <a:buFont typeface="Wingdings" panose="05000000000000000000" pitchFamily="2" charset="2"/>
              <a:buChar char="ü"/>
            </a:pPr>
            <a:r>
              <a:rPr lang="en-US" sz="1800" dirty="0">
                <a:latin typeface="Source Sans Pro" panose="020B0503030403020204" pitchFamily="34" charset="0"/>
                <a:ea typeface="Source Sans Pro" panose="020B0503030403020204" pitchFamily="34" charset="0"/>
              </a:rPr>
              <a:t>T</a:t>
            </a:r>
            <a:r>
              <a:rPr lang="en-US" sz="1800" i="0" dirty="0">
                <a:effectLst/>
                <a:latin typeface="Source Sans Pro" panose="020B0503030403020204" pitchFamily="34" charset="0"/>
                <a:ea typeface="Source Sans Pro" panose="020B0503030403020204" pitchFamily="34" charset="0"/>
              </a:rPr>
              <a:t>rack your research on a spreadsheet; it will help with ongoing monitoring. This isn’t difficult. Just keep track of what they are doing over time so that you can see how they change everything from pricing to marketing and promotional activities.</a:t>
            </a:r>
          </a:p>
          <a:p>
            <a:pPr lvl="1">
              <a:buFont typeface="Wingdings" panose="05000000000000000000" pitchFamily="2" charset="2"/>
              <a:buChar char="ü"/>
            </a:pPr>
            <a:endParaRPr lang="en-US" sz="800" i="0" dirty="0">
              <a:effectLst/>
              <a:latin typeface="Source Sans Pro" panose="020B0503030403020204" pitchFamily="34" charset="0"/>
              <a:ea typeface="Source Sans Pro" panose="020B0503030403020204" pitchFamily="34" charset="0"/>
            </a:endParaRPr>
          </a:p>
          <a:p>
            <a:pPr lvl="1">
              <a:buFont typeface="Wingdings" panose="05000000000000000000" pitchFamily="2" charset="2"/>
              <a:buChar char="ü"/>
            </a:pPr>
            <a:r>
              <a:rPr lang="en-US" sz="1800" i="0" dirty="0">
                <a:effectLst/>
                <a:latin typeface="Source Sans Pro" panose="020B0503030403020204" pitchFamily="34" charset="0"/>
                <a:ea typeface="Source Sans Pro" panose="020B0503030403020204" pitchFamily="34" charset="0"/>
              </a:rPr>
              <a:t>You’ll start by dividing your competitors into direct and indirect customer columns. You’ll then track the following information:</a:t>
            </a:r>
          </a:p>
          <a:p>
            <a:pPr lvl="2">
              <a:buFont typeface="Wingdings" panose="05000000000000000000" pitchFamily="2" charset="2"/>
              <a:buChar char="ü"/>
            </a:pPr>
            <a:r>
              <a:rPr lang="en-US" sz="1600" i="0" dirty="0">
                <a:effectLst/>
                <a:latin typeface="Source Sans Pro" panose="020B0503030403020204" pitchFamily="34" charset="0"/>
                <a:ea typeface="Source Sans Pro" panose="020B0503030403020204" pitchFamily="34" charset="0"/>
              </a:rPr>
              <a:t>Company name</a:t>
            </a:r>
          </a:p>
          <a:p>
            <a:pPr lvl="2">
              <a:buFont typeface="Wingdings" panose="05000000000000000000" pitchFamily="2" charset="2"/>
              <a:buChar char="ü"/>
            </a:pPr>
            <a:r>
              <a:rPr lang="en-US" sz="1600" i="0" dirty="0">
                <a:effectLst/>
                <a:latin typeface="Source Sans Pro" panose="020B0503030403020204" pitchFamily="34" charset="0"/>
                <a:ea typeface="Source Sans Pro" panose="020B0503030403020204" pitchFamily="34" charset="0"/>
              </a:rPr>
              <a:t>Website/Social media sites</a:t>
            </a:r>
          </a:p>
          <a:p>
            <a:pPr lvl="2">
              <a:buFont typeface="Wingdings" panose="05000000000000000000" pitchFamily="2" charset="2"/>
              <a:buChar char="ü"/>
            </a:pPr>
            <a:r>
              <a:rPr lang="en-US" sz="1600" i="0" dirty="0">
                <a:effectLst/>
                <a:latin typeface="Source Sans Pro" panose="020B0503030403020204" pitchFamily="34" charset="0"/>
                <a:ea typeface="Source Sans Pro" panose="020B0503030403020204" pitchFamily="34" charset="0"/>
              </a:rPr>
              <a:t>Unique features</a:t>
            </a:r>
          </a:p>
          <a:p>
            <a:pPr lvl="2">
              <a:buFont typeface="Wingdings" panose="05000000000000000000" pitchFamily="2" charset="2"/>
              <a:buChar char="ü"/>
            </a:pPr>
            <a:r>
              <a:rPr lang="en-US" sz="1600" i="0" dirty="0">
                <a:effectLst/>
                <a:latin typeface="Source Sans Pro" panose="020B0503030403020204" pitchFamily="34" charset="0"/>
                <a:ea typeface="Source Sans Pro" panose="020B0503030403020204" pitchFamily="34" charset="0"/>
              </a:rPr>
              <a:t>Pros and cons</a:t>
            </a:r>
          </a:p>
          <a:p>
            <a:pPr lvl="2">
              <a:buFont typeface="Wingdings" panose="05000000000000000000" pitchFamily="2" charset="2"/>
              <a:buChar char="ü"/>
            </a:pPr>
            <a:r>
              <a:rPr lang="en-US" sz="1600" i="0" dirty="0">
                <a:effectLst/>
                <a:latin typeface="Source Sans Pro" panose="020B0503030403020204" pitchFamily="34" charset="0"/>
                <a:ea typeface="Source Sans Pro" panose="020B0503030403020204" pitchFamily="34" charset="0"/>
              </a:rPr>
              <a:t>Screenshots and additional links</a:t>
            </a:r>
          </a:p>
          <a:p>
            <a:pPr lvl="2">
              <a:buFont typeface="Wingdings" panose="05000000000000000000" pitchFamily="2" charset="2"/>
              <a:buChar char="ü"/>
            </a:pPr>
            <a:r>
              <a:rPr lang="en-US" sz="1600" dirty="0">
                <a:latin typeface="Source Sans Pro" panose="020B0503030403020204" pitchFamily="34" charset="0"/>
                <a:ea typeface="Source Sans Pro" panose="020B0503030403020204" pitchFamily="34" charset="0"/>
              </a:rPr>
              <a:t>Product Pricing (Low, Medium, High)</a:t>
            </a:r>
            <a:endParaRPr lang="en-US" sz="105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98801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1948-14D9-4C5E-A28F-C4F2FB49CBE7}"/>
              </a:ext>
            </a:extLst>
          </p:cNvPr>
          <p:cNvSpPr>
            <a:spLocks noGrp="1"/>
          </p:cNvSpPr>
          <p:nvPr>
            <p:ph type="title"/>
          </p:nvPr>
        </p:nvSpPr>
        <p:spPr>
          <a:xfrm>
            <a:off x="76200" y="152400"/>
            <a:ext cx="6934200" cy="792162"/>
          </a:xfrm>
        </p:spPr>
        <p:txBody>
          <a:bodyPr>
            <a:noAutofit/>
          </a:bodyPr>
          <a:lstStyle/>
          <a:p>
            <a:r>
              <a:rPr lang="en-US" sz="3300" dirty="0">
                <a:solidFill>
                  <a:schemeClr val="accent2"/>
                </a:solidFill>
              </a:rPr>
              <a:t>Getting Started On </a:t>
            </a:r>
            <a:r>
              <a:rPr lang="en-US" sz="3300" dirty="0"/>
              <a:t>Your Competitive  Research</a:t>
            </a:r>
          </a:p>
        </p:txBody>
      </p:sp>
      <p:sp>
        <p:nvSpPr>
          <p:cNvPr id="3" name="Content Placeholder 2">
            <a:extLst>
              <a:ext uri="{FF2B5EF4-FFF2-40B4-BE49-F238E27FC236}">
                <a16:creationId xmlns:a16="http://schemas.microsoft.com/office/drawing/2014/main" id="{C7321A47-C53B-43B0-801F-9F217D3232E2}"/>
              </a:ext>
            </a:extLst>
          </p:cNvPr>
          <p:cNvSpPr>
            <a:spLocks noGrp="1"/>
          </p:cNvSpPr>
          <p:nvPr>
            <p:ph idx="1"/>
          </p:nvPr>
        </p:nvSpPr>
        <p:spPr>
          <a:xfrm>
            <a:off x="228600" y="1295400"/>
            <a:ext cx="6781800" cy="4648200"/>
          </a:xfrm>
        </p:spPr>
        <p:txBody>
          <a:bodyPr>
            <a:noAutofit/>
          </a:bodyPr>
          <a:lstStyle/>
          <a:p>
            <a:pPr>
              <a:buFont typeface="Wingdings" panose="05000000000000000000" pitchFamily="2" charset="2"/>
              <a:buChar char="ü"/>
            </a:pPr>
            <a:r>
              <a:rPr lang="en-US" sz="2000" i="0" dirty="0">
                <a:effectLst/>
                <a:latin typeface="Source Sans Pro" panose="020B0503030403020204" pitchFamily="34" charset="0"/>
                <a:ea typeface="Source Sans Pro" panose="020B0503030403020204" pitchFamily="34" charset="0"/>
              </a:rPr>
              <a:t>Check online reviews</a:t>
            </a:r>
          </a:p>
          <a:p>
            <a:pPr lvl="1">
              <a:buFont typeface="Wingdings" panose="05000000000000000000" pitchFamily="2" charset="2"/>
              <a:buChar char="ü"/>
            </a:pPr>
            <a:r>
              <a:rPr lang="en-US" sz="1800" i="0" dirty="0">
                <a:effectLst/>
                <a:latin typeface="Source Sans Pro" panose="020B0503030403020204" pitchFamily="34" charset="0"/>
                <a:ea typeface="Source Sans Pro" panose="020B0503030403020204" pitchFamily="34" charset="0"/>
              </a:rPr>
              <a:t>Try to find as many reviews of your competitors as possible. Read their social media reviews, comments on their blogs, and case studies on their website. If they offer and present Google reviews, read them as well. It’s a good idea to understand not only the good things that your competitors may be doing, but the bad things as well. Include mentions with the Better Business Bureau about them in your research.</a:t>
            </a:r>
          </a:p>
          <a:p>
            <a:pPr>
              <a:buFont typeface="Wingdings" panose="05000000000000000000" pitchFamily="2" charset="2"/>
              <a:buChar char="ü"/>
            </a:pPr>
            <a:endParaRPr lang="en-US" sz="400" i="0" dirty="0">
              <a:effectLst/>
              <a:latin typeface="Source Sans Pro" panose="020B0503030403020204" pitchFamily="34" charset="0"/>
              <a:ea typeface="Source Sans Pro" panose="020B0503030403020204" pitchFamily="34" charset="0"/>
            </a:endParaRPr>
          </a:p>
          <a:p>
            <a:pPr lvl="1">
              <a:buFont typeface="Wingdings" panose="05000000000000000000" pitchFamily="2" charset="2"/>
              <a:buChar char="ü"/>
            </a:pPr>
            <a:r>
              <a:rPr lang="en-US" sz="1800" i="0" dirty="0">
                <a:effectLst/>
                <a:latin typeface="Source Sans Pro" panose="020B0503030403020204" pitchFamily="34" charset="0"/>
                <a:ea typeface="Source Sans Pro" panose="020B0503030403020204" pitchFamily="34" charset="0"/>
              </a:rPr>
              <a:t>How customer-focused are they? This could be an opportunity for you to stand out. And, if they sell a product similar to yours, this will be a good way to find out if a lot of people are interested in it.</a:t>
            </a:r>
          </a:p>
          <a:p>
            <a:pPr lvl="1">
              <a:buFont typeface="Wingdings" panose="05000000000000000000" pitchFamily="2" charset="2"/>
              <a:buChar char="ü"/>
            </a:pPr>
            <a:endParaRPr lang="en-US" sz="600" i="0" dirty="0">
              <a:effectLst/>
              <a:latin typeface="Source Sans Pro" panose="020B0503030403020204" pitchFamily="34" charset="0"/>
              <a:ea typeface="Source Sans Pro" panose="020B0503030403020204" pitchFamily="34" charset="0"/>
            </a:endParaRPr>
          </a:p>
          <a:p>
            <a:pPr>
              <a:buFont typeface="Wingdings" panose="05000000000000000000" pitchFamily="2" charset="2"/>
              <a:buChar char="ü"/>
            </a:pPr>
            <a:endParaRPr lang="en-US" sz="100" i="0" dirty="0">
              <a:effectLst/>
              <a:latin typeface="Source Sans Pro" panose="020B0503030403020204" pitchFamily="34" charset="0"/>
              <a:ea typeface="Source Sans Pro" panose="020B0503030403020204" pitchFamily="34" charset="0"/>
            </a:endParaRPr>
          </a:p>
          <a:p>
            <a:pPr lvl="1">
              <a:buFont typeface="Wingdings" panose="05000000000000000000" pitchFamily="2" charset="2"/>
              <a:buChar char="ü"/>
            </a:pPr>
            <a:r>
              <a:rPr lang="en-US" sz="1800" i="0" dirty="0">
                <a:effectLst/>
                <a:latin typeface="Source Sans Pro" panose="020B0503030403020204" pitchFamily="34" charset="0"/>
                <a:ea typeface="Source Sans Pro" panose="020B0503030403020204" pitchFamily="34" charset="0"/>
              </a:rPr>
              <a:t>Any negative feedback will help you identify areas where you can improve your own product or service.</a:t>
            </a:r>
            <a:endParaRPr lang="en-US" sz="6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955865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1948-14D9-4C5E-A28F-C4F2FB49CBE7}"/>
              </a:ext>
            </a:extLst>
          </p:cNvPr>
          <p:cNvSpPr>
            <a:spLocks noGrp="1"/>
          </p:cNvSpPr>
          <p:nvPr>
            <p:ph type="title"/>
          </p:nvPr>
        </p:nvSpPr>
        <p:spPr>
          <a:xfrm>
            <a:off x="76200" y="152400"/>
            <a:ext cx="6934200" cy="792162"/>
          </a:xfrm>
        </p:spPr>
        <p:txBody>
          <a:bodyPr>
            <a:noAutofit/>
          </a:bodyPr>
          <a:lstStyle/>
          <a:p>
            <a:r>
              <a:rPr lang="en-US" sz="3300" dirty="0">
                <a:solidFill>
                  <a:schemeClr val="accent2"/>
                </a:solidFill>
              </a:rPr>
              <a:t>Getting Started On </a:t>
            </a:r>
            <a:r>
              <a:rPr lang="en-US" sz="3300" dirty="0"/>
              <a:t>Your Competitive  Research</a:t>
            </a:r>
          </a:p>
        </p:txBody>
      </p:sp>
      <p:sp>
        <p:nvSpPr>
          <p:cNvPr id="3" name="Content Placeholder 2">
            <a:extLst>
              <a:ext uri="{FF2B5EF4-FFF2-40B4-BE49-F238E27FC236}">
                <a16:creationId xmlns:a16="http://schemas.microsoft.com/office/drawing/2014/main" id="{C7321A47-C53B-43B0-801F-9F217D3232E2}"/>
              </a:ext>
            </a:extLst>
          </p:cNvPr>
          <p:cNvSpPr>
            <a:spLocks noGrp="1"/>
          </p:cNvSpPr>
          <p:nvPr>
            <p:ph idx="1"/>
          </p:nvPr>
        </p:nvSpPr>
        <p:spPr>
          <a:xfrm>
            <a:off x="228600" y="1295400"/>
            <a:ext cx="6781800" cy="4648200"/>
          </a:xfrm>
        </p:spPr>
        <p:txBody>
          <a:bodyPr>
            <a:noAutofit/>
          </a:bodyPr>
          <a:lstStyle/>
          <a:p>
            <a:pPr>
              <a:buFont typeface="Wingdings" panose="05000000000000000000" pitchFamily="2" charset="2"/>
              <a:buChar char="ü"/>
            </a:pPr>
            <a:r>
              <a:rPr lang="en-US" i="0" dirty="0">
                <a:effectLst/>
                <a:latin typeface="Source Sans Pro" panose="020B0503030403020204" pitchFamily="34" charset="0"/>
                <a:ea typeface="Source Sans Pro" panose="020B0503030403020204" pitchFamily="34" charset="0"/>
              </a:rPr>
              <a:t>Identify areas for improvement</a:t>
            </a:r>
          </a:p>
          <a:p>
            <a:pPr lvl="1">
              <a:buFont typeface="Wingdings" panose="05000000000000000000" pitchFamily="2" charset="2"/>
              <a:buChar char="ü"/>
            </a:pPr>
            <a:r>
              <a:rPr lang="en-US" sz="1800" i="0" dirty="0">
                <a:effectLst/>
                <a:latin typeface="Source Sans Pro" panose="020B0503030403020204" pitchFamily="34" charset="0"/>
                <a:ea typeface="Source Sans Pro" panose="020B0503030403020204" pitchFamily="34" charset="0"/>
              </a:rPr>
              <a:t>Think about how you can use this information to improve your own business results.</a:t>
            </a:r>
          </a:p>
          <a:p>
            <a:pPr lvl="1">
              <a:buFont typeface="Wingdings" panose="05000000000000000000" pitchFamily="2" charset="2"/>
              <a:buChar char="ü"/>
            </a:pPr>
            <a:endParaRPr lang="en-US" sz="1800" i="0" dirty="0">
              <a:effectLst/>
              <a:latin typeface="Source Sans Pro" panose="020B0503030403020204" pitchFamily="34" charset="0"/>
              <a:ea typeface="Source Sans Pro" panose="020B0503030403020204" pitchFamily="34" charset="0"/>
            </a:endParaRPr>
          </a:p>
          <a:p>
            <a:pPr lvl="1">
              <a:buFont typeface="Wingdings" panose="05000000000000000000" pitchFamily="2" charset="2"/>
              <a:buChar char="ü"/>
            </a:pPr>
            <a:r>
              <a:rPr lang="en-US" sz="1800" i="0" dirty="0">
                <a:effectLst/>
                <a:latin typeface="Source Sans Pro" panose="020B0503030403020204" pitchFamily="34" charset="0"/>
                <a:ea typeface="Source Sans Pro" panose="020B0503030403020204" pitchFamily="34" charset="0"/>
              </a:rPr>
              <a:t>Your competitive research should reveal at least one area your business can stand to improve in. This will help you learn how to engage better with your customers and online followers.</a:t>
            </a:r>
          </a:p>
          <a:p>
            <a:pPr lvl="1">
              <a:buFont typeface="Wingdings" panose="05000000000000000000" pitchFamily="2" charset="2"/>
              <a:buChar char="ü"/>
            </a:pPr>
            <a:endParaRPr lang="en-US" sz="1800" i="0" dirty="0">
              <a:effectLst/>
              <a:latin typeface="Source Sans Pro" panose="020B0503030403020204" pitchFamily="34" charset="0"/>
              <a:ea typeface="Source Sans Pro" panose="020B0503030403020204" pitchFamily="34" charset="0"/>
            </a:endParaRPr>
          </a:p>
          <a:p>
            <a:pPr lvl="1">
              <a:buFont typeface="Wingdings" panose="05000000000000000000" pitchFamily="2" charset="2"/>
              <a:buChar char="ü"/>
            </a:pPr>
            <a:r>
              <a:rPr lang="en-US" sz="1800" i="0" dirty="0">
                <a:effectLst/>
                <a:latin typeface="Source Sans Pro" panose="020B0503030403020204" pitchFamily="34" charset="0"/>
                <a:ea typeface="Source Sans Pro" panose="020B0503030403020204" pitchFamily="34" charset="0"/>
              </a:rPr>
              <a:t>Keep in mind that competitive research is never a "one-and-done" event. Ongoing monitoring, such as observing how competitors evolve, is necessary to ensure that you are staying competitive in the marketplace.</a:t>
            </a:r>
            <a:endParaRPr lang="en-US" sz="3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532522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1948-14D9-4C5E-A28F-C4F2FB49CBE7}"/>
              </a:ext>
            </a:extLst>
          </p:cNvPr>
          <p:cNvSpPr>
            <a:spLocks noGrp="1"/>
          </p:cNvSpPr>
          <p:nvPr>
            <p:ph type="title"/>
          </p:nvPr>
        </p:nvSpPr>
        <p:spPr>
          <a:xfrm>
            <a:off x="76200" y="152400"/>
            <a:ext cx="6934200" cy="792162"/>
          </a:xfrm>
        </p:spPr>
        <p:txBody>
          <a:bodyPr>
            <a:noAutofit/>
          </a:bodyPr>
          <a:lstStyle/>
          <a:p>
            <a:r>
              <a:rPr lang="en-US" sz="3300" dirty="0">
                <a:solidFill>
                  <a:schemeClr val="accent2"/>
                </a:solidFill>
              </a:rPr>
              <a:t>Getting Started On </a:t>
            </a:r>
            <a:r>
              <a:rPr lang="en-US" sz="3300" dirty="0"/>
              <a:t>Your Competitive  Research</a:t>
            </a:r>
          </a:p>
        </p:txBody>
      </p:sp>
      <p:sp>
        <p:nvSpPr>
          <p:cNvPr id="3" name="Content Placeholder 2">
            <a:extLst>
              <a:ext uri="{FF2B5EF4-FFF2-40B4-BE49-F238E27FC236}">
                <a16:creationId xmlns:a16="http://schemas.microsoft.com/office/drawing/2014/main" id="{C7321A47-C53B-43B0-801F-9F217D3232E2}"/>
              </a:ext>
            </a:extLst>
          </p:cNvPr>
          <p:cNvSpPr>
            <a:spLocks noGrp="1"/>
          </p:cNvSpPr>
          <p:nvPr>
            <p:ph idx="1"/>
          </p:nvPr>
        </p:nvSpPr>
        <p:spPr>
          <a:xfrm>
            <a:off x="228600" y="1295400"/>
            <a:ext cx="6781800" cy="4648200"/>
          </a:xfrm>
        </p:spPr>
        <p:txBody>
          <a:bodyPr>
            <a:noAutofit/>
          </a:bodyPr>
          <a:lstStyle/>
          <a:p>
            <a:pPr>
              <a:buFont typeface="Wingdings" panose="05000000000000000000" pitchFamily="2" charset="2"/>
              <a:buChar char="ü"/>
            </a:pPr>
            <a:r>
              <a:rPr lang="en-US" i="0" dirty="0">
                <a:effectLst/>
                <a:latin typeface="Source Sans Pro" panose="020B0503030403020204" pitchFamily="34" charset="0"/>
                <a:ea typeface="Source Sans Pro" panose="020B0503030403020204" pitchFamily="34" charset="0"/>
              </a:rPr>
              <a:t>Identify areas for improvement</a:t>
            </a:r>
          </a:p>
          <a:p>
            <a:pPr lvl="1">
              <a:buFont typeface="Wingdings" panose="05000000000000000000" pitchFamily="2" charset="2"/>
              <a:buChar char="ü"/>
            </a:pPr>
            <a:r>
              <a:rPr lang="en-US" sz="1800" i="0" dirty="0">
                <a:effectLst/>
                <a:latin typeface="Source Sans Pro" panose="020B0503030403020204" pitchFamily="34" charset="0"/>
                <a:ea typeface="Source Sans Pro" panose="020B0503030403020204" pitchFamily="34" charset="0"/>
              </a:rPr>
              <a:t>Think about how you can use this information to improve your own business results.</a:t>
            </a:r>
          </a:p>
          <a:p>
            <a:pPr lvl="1">
              <a:buFont typeface="Wingdings" panose="05000000000000000000" pitchFamily="2" charset="2"/>
              <a:buChar char="ü"/>
            </a:pPr>
            <a:endParaRPr lang="en-US" sz="1800" i="0" dirty="0">
              <a:effectLst/>
              <a:latin typeface="Source Sans Pro" panose="020B0503030403020204" pitchFamily="34" charset="0"/>
              <a:ea typeface="Source Sans Pro" panose="020B0503030403020204" pitchFamily="34" charset="0"/>
            </a:endParaRPr>
          </a:p>
          <a:p>
            <a:pPr lvl="1">
              <a:buFont typeface="Wingdings" panose="05000000000000000000" pitchFamily="2" charset="2"/>
              <a:buChar char="ü"/>
            </a:pPr>
            <a:r>
              <a:rPr lang="en-US" sz="1800" i="0" dirty="0">
                <a:effectLst/>
                <a:latin typeface="Source Sans Pro" panose="020B0503030403020204" pitchFamily="34" charset="0"/>
                <a:ea typeface="Source Sans Pro" panose="020B0503030403020204" pitchFamily="34" charset="0"/>
              </a:rPr>
              <a:t>Your competitive research should reveal at least one area your business can stand to improve in. This will help you learn how to engage better with your customers and online followers.</a:t>
            </a:r>
          </a:p>
          <a:p>
            <a:pPr lvl="1">
              <a:buFont typeface="Wingdings" panose="05000000000000000000" pitchFamily="2" charset="2"/>
              <a:buChar char="ü"/>
            </a:pPr>
            <a:endParaRPr lang="en-US" sz="1800" i="0" dirty="0">
              <a:effectLst/>
              <a:latin typeface="Source Sans Pro" panose="020B0503030403020204" pitchFamily="34" charset="0"/>
              <a:ea typeface="Source Sans Pro" panose="020B0503030403020204" pitchFamily="34" charset="0"/>
            </a:endParaRPr>
          </a:p>
          <a:p>
            <a:pPr lvl="1">
              <a:buFont typeface="Wingdings" panose="05000000000000000000" pitchFamily="2" charset="2"/>
              <a:buChar char="ü"/>
            </a:pPr>
            <a:r>
              <a:rPr lang="en-US" sz="1800" i="0" dirty="0">
                <a:effectLst/>
                <a:latin typeface="Source Sans Pro" panose="020B0503030403020204" pitchFamily="34" charset="0"/>
                <a:ea typeface="Source Sans Pro" panose="020B0503030403020204" pitchFamily="34" charset="0"/>
              </a:rPr>
              <a:t>Keep in mind that competitive research is never a "one-and-done" event. Ongoing monitoring, such as observing how competitors evolve, is necessary to ensure that you are staying competitive in the marketplace.</a:t>
            </a:r>
            <a:endParaRPr lang="en-US" sz="3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79448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1948-14D9-4C5E-A28F-C4F2FB49CBE7}"/>
              </a:ext>
            </a:extLst>
          </p:cNvPr>
          <p:cNvSpPr>
            <a:spLocks noGrp="1"/>
          </p:cNvSpPr>
          <p:nvPr>
            <p:ph type="title"/>
          </p:nvPr>
        </p:nvSpPr>
        <p:spPr>
          <a:xfrm>
            <a:off x="76200" y="152400"/>
            <a:ext cx="6934200" cy="792162"/>
          </a:xfrm>
        </p:spPr>
        <p:txBody>
          <a:bodyPr>
            <a:noAutofit/>
          </a:bodyPr>
          <a:lstStyle/>
          <a:p>
            <a:r>
              <a:rPr lang="en-US" sz="3300" dirty="0">
                <a:solidFill>
                  <a:schemeClr val="accent2"/>
                </a:solidFill>
              </a:rPr>
              <a:t>Getting Started On </a:t>
            </a:r>
            <a:r>
              <a:rPr lang="en-US" sz="3300" dirty="0"/>
              <a:t>Your Competitive  Research</a:t>
            </a:r>
          </a:p>
        </p:txBody>
      </p:sp>
      <p:sp>
        <p:nvSpPr>
          <p:cNvPr id="3" name="Content Placeholder 2">
            <a:extLst>
              <a:ext uri="{FF2B5EF4-FFF2-40B4-BE49-F238E27FC236}">
                <a16:creationId xmlns:a16="http://schemas.microsoft.com/office/drawing/2014/main" id="{C7321A47-C53B-43B0-801F-9F217D3232E2}"/>
              </a:ext>
            </a:extLst>
          </p:cNvPr>
          <p:cNvSpPr>
            <a:spLocks noGrp="1"/>
          </p:cNvSpPr>
          <p:nvPr>
            <p:ph idx="1"/>
          </p:nvPr>
        </p:nvSpPr>
        <p:spPr>
          <a:xfrm>
            <a:off x="228600" y="1295400"/>
            <a:ext cx="6858000" cy="4648200"/>
          </a:xfrm>
        </p:spPr>
        <p:txBody>
          <a:bodyPr>
            <a:noAutofit/>
          </a:bodyPr>
          <a:lstStyle/>
          <a:p>
            <a:pPr>
              <a:buFont typeface="Wingdings" panose="05000000000000000000" pitchFamily="2" charset="2"/>
              <a:buChar char="ü"/>
            </a:pPr>
            <a:r>
              <a:rPr lang="en-US" i="0" dirty="0">
                <a:effectLst/>
                <a:latin typeface="Source Sans Pro" panose="020B0503030403020204" pitchFamily="34" charset="0"/>
                <a:ea typeface="Source Sans Pro" panose="020B0503030403020204" pitchFamily="34" charset="0"/>
              </a:rPr>
              <a:t>Identify areas for improvement</a:t>
            </a:r>
          </a:p>
          <a:p>
            <a:pPr lvl="1">
              <a:buFont typeface="Wingdings" panose="05000000000000000000" pitchFamily="2" charset="2"/>
              <a:buChar char="ü"/>
            </a:pPr>
            <a:r>
              <a:rPr lang="en-US" sz="1800" i="0" dirty="0">
                <a:effectLst/>
                <a:latin typeface="Source Sans Pro" panose="020B0503030403020204" pitchFamily="34" charset="0"/>
                <a:ea typeface="Source Sans Pro" panose="020B0503030403020204" pitchFamily="34" charset="0"/>
              </a:rPr>
              <a:t>Think about how you can use this information to improve your own business results.</a:t>
            </a:r>
          </a:p>
          <a:p>
            <a:pPr lvl="1">
              <a:buFont typeface="Wingdings" panose="05000000000000000000" pitchFamily="2" charset="2"/>
              <a:buChar char="ü"/>
            </a:pPr>
            <a:endParaRPr lang="en-US" sz="1800" i="0" dirty="0">
              <a:effectLst/>
              <a:latin typeface="Source Sans Pro" panose="020B0503030403020204" pitchFamily="34" charset="0"/>
              <a:ea typeface="Source Sans Pro" panose="020B0503030403020204" pitchFamily="34" charset="0"/>
            </a:endParaRPr>
          </a:p>
          <a:p>
            <a:pPr lvl="1">
              <a:buFont typeface="Wingdings" panose="05000000000000000000" pitchFamily="2" charset="2"/>
              <a:buChar char="ü"/>
            </a:pPr>
            <a:r>
              <a:rPr lang="en-US" sz="1800" i="0" dirty="0">
                <a:effectLst/>
                <a:latin typeface="Source Sans Pro" panose="020B0503030403020204" pitchFamily="34" charset="0"/>
                <a:ea typeface="Source Sans Pro" panose="020B0503030403020204" pitchFamily="34" charset="0"/>
              </a:rPr>
              <a:t>Your competitive research should reveal at least one area your business can stand to improve in. This will help you learn how to engage better with your customers and online followers.</a:t>
            </a:r>
          </a:p>
          <a:p>
            <a:pPr lvl="1">
              <a:buFont typeface="Wingdings" panose="05000000000000000000" pitchFamily="2" charset="2"/>
              <a:buChar char="ü"/>
            </a:pPr>
            <a:endParaRPr lang="en-US" sz="1800" i="0" dirty="0">
              <a:effectLst/>
              <a:latin typeface="Source Sans Pro" panose="020B0503030403020204" pitchFamily="34" charset="0"/>
              <a:ea typeface="Source Sans Pro" panose="020B0503030403020204" pitchFamily="34" charset="0"/>
            </a:endParaRPr>
          </a:p>
          <a:p>
            <a:pPr lvl="1">
              <a:buFont typeface="Wingdings" panose="05000000000000000000" pitchFamily="2" charset="2"/>
              <a:buChar char="ü"/>
            </a:pPr>
            <a:r>
              <a:rPr lang="en-US" sz="1800" i="0" dirty="0">
                <a:effectLst/>
                <a:latin typeface="Source Sans Pro" panose="020B0503030403020204" pitchFamily="34" charset="0"/>
                <a:ea typeface="Source Sans Pro" panose="020B0503030403020204" pitchFamily="34" charset="0"/>
              </a:rPr>
              <a:t>Keep in mind that competitive research is never a "one-and-done" event. Ongoing monitoring, such as observing how competitors evolve, is necessary to ensure that you are staying competitive in the marketplace.</a:t>
            </a:r>
          </a:p>
          <a:p>
            <a:pPr lvl="1">
              <a:buFont typeface="Wingdings" panose="05000000000000000000" pitchFamily="2" charset="2"/>
              <a:buChar char="ü"/>
            </a:pPr>
            <a:endParaRPr lang="en-US" sz="1800" dirty="0">
              <a:latin typeface="Source Sans Pro" panose="020B0503030403020204" pitchFamily="34" charset="0"/>
              <a:ea typeface="Source Sans Pro" panose="020B0503030403020204" pitchFamily="34" charset="0"/>
            </a:endParaRPr>
          </a:p>
          <a:p>
            <a:pPr marL="0" indent="0">
              <a:buNone/>
            </a:pPr>
            <a:r>
              <a:rPr lang="en-US" sz="1000" dirty="0">
                <a:latin typeface="Source Sans Pro" panose="020B0503030403020204" pitchFamily="34" charset="0"/>
                <a:ea typeface="Source Sans Pro" panose="020B0503030403020204" pitchFamily="34" charset="0"/>
              </a:rPr>
              <a:t>**</a:t>
            </a:r>
            <a:r>
              <a:rPr lang="en-US" sz="1000" b="1" dirty="0">
                <a:latin typeface="Source Sans Pro" panose="020B0503030403020204" pitchFamily="34" charset="0"/>
                <a:ea typeface="Source Sans Pro" panose="020B0503030403020204" pitchFamily="34" charset="0"/>
              </a:rPr>
              <a:t>This information was pulled from the following article:  </a:t>
            </a:r>
            <a:r>
              <a:rPr lang="en-US" sz="1000" dirty="0">
                <a:latin typeface="Source Sans Pro" panose="020B0503030403020204" pitchFamily="34" charset="0"/>
                <a:ea typeface="Source Sans Pro" panose="020B0503030403020204" pitchFamily="34" charset="0"/>
              </a:rPr>
              <a:t>“Sizing Up the Competition: How to Conduct Competitive Research” </a:t>
            </a:r>
            <a:r>
              <a:rPr lang="en-US" sz="1000" dirty="0">
                <a:latin typeface="Source Sans Pro" panose="020B0503030403020204" pitchFamily="34" charset="0"/>
                <a:ea typeface="Source Sans Pro" panose="020B0503030403020204" pitchFamily="34" charset="0"/>
                <a:hlinkClick r:id="rId2"/>
              </a:rPr>
              <a:t>https://www.uschamber.com/co/start/strategy/how-to-conduct-competitive-research</a:t>
            </a:r>
            <a:r>
              <a:rPr lang="en-US" sz="1000" dirty="0">
                <a:latin typeface="Source Sans Pro" panose="020B0503030403020204" pitchFamily="34" charset="0"/>
                <a:ea typeface="Source Sans Pro" panose="020B0503030403020204" pitchFamily="34" charset="0"/>
              </a:rPr>
              <a:t> </a:t>
            </a:r>
            <a:endParaRPr lang="en-US" sz="5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086059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32919"/>
            <a:ext cx="6781800" cy="792162"/>
          </a:xfrm>
        </p:spPr>
        <p:txBody>
          <a:bodyPr>
            <a:noAutofit/>
          </a:bodyPr>
          <a:lstStyle/>
          <a:p>
            <a:r>
              <a:rPr lang="en-US" sz="3600" dirty="0">
                <a:solidFill>
                  <a:schemeClr val="accent2"/>
                </a:solidFill>
              </a:rPr>
              <a:t>Example Exercise – Gary Cage</a:t>
            </a:r>
            <a:endParaRPr lang="en-US" sz="3600" dirty="0"/>
          </a:p>
        </p:txBody>
      </p:sp>
      <p:sp>
        <p:nvSpPr>
          <p:cNvPr id="6" name="Content Placeholder 2">
            <a:extLst>
              <a:ext uri="{FF2B5EF4-FFF2-40B4-BE49-F238E27FC236}">
                <a16:creationId xmlns:a16="http://schemas.microsoft.com/office/drawing/2014/main" id="{960CAEC6-E250-44D9-B47E-7D9845BC53E3}"/>
              </a:ext>
            </a:extLst>
          </p:cNvPr>
          <p:cNvSpPr txBox="1">
            <a:spLocks/>
          </p:cNvSpPr>
          <p:nvPr/>
        </p:nvSpPr>
        <p:spPr>
          <a:xfrm>
            <a:off x="457200" y="5648210"/>
            <a:ext cx="6781800" cy="981189"/>
          </a:xfrm>
          <a:prstGeom prst="rect">
            <a:avLst/>
          </a:prstGeom>
        </p:spPr>
        <p:txBody>
          <a:bodyPr vert="horz" lIns="91440" tIns="45720" rIns="91440" bIns="45720" rtlCol="0">
            <a:normAutofit/>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Arial" pitchFamily="34" charset="0"/>
              <a:buNone/>
            </a:pPr>
            <a:endParaRPr lang="en-US" dirty="0"/>
          </a:p>
          <a:p>
            <a:pPr marL="457200" lvl="1" indent="0">
              <a:buFont typeface="Arial" pitchFamily="34" charset="0"/>
              <a:buNone/>
            </a:pPr>
            <a:endParaRPr lang="en-US" dirty="0"/>
          </a:p>
          <a:p>
            <a:pPr marL="457200" lvl="1" indent="0">
              <a:buFont typeface="Arial" pitchFamily="34" charset="0"/>
              <a:buNone/>
            </a:pPr>
            <a:endParaRPr lang="en-US" sz="3200" b="1" dirty="0">
              <a:solidFill>
                <a:schemeClr val="accent6"/>
              </a:solidFill>
            </a:endParaRPr>
          </a:p>
          <a:p>
            <a:pPr marL="457200" lvl="1" indent="0">
              <a:buFont typeface="Arial" pitchFamily="34" charset="0"/>
              <a:buNone/>
            </a:pPr>
            <a:endParaRPr lang="en-US" sz="3200" b="1" dirty="0">
              <a:solidFill>
                <a:schemeClr val="accent6"/>
              </a:solidFill>
            </a:endParaRPr>
          </a:p>
          <a:p>
            <a:pPr marL="457200" lvl="1" indent="0">
              <a:buFont typeface="Arial" pitchFamily="34" charset="0"/>
              <a:buNone/>
            </a:pPr>
            <a:endParaRPr lang="en-US" dirty="0"/>
          </a:p>
          <a:p>
            <a:pPr marL="914400" lvl="1" indent="-457200">
              <a:buFont typeface="+mj-lt"/>
              <a:buAutoNum type="arabicParenR" startAt="3"/>
            </a:pPr>
            <a:endParaRPr lang="en-US" b="1" dirty="0">
              <a:solidFill>
                <a:schemeClr val="accent2"/>
              </a:solidFill>
            </a:endParaRPr>
          </a:p>
          <a:p>
            <a:pPr marL="914400" lvl="1" indent="-457200">
              <a:buFont typeface="+mj-lt"/>
              <a:buAutoNum type="arabicParenR" startAt="3"/>
            </a:pPr>
            <a:endParaRPr lang="en-US" dirty="0"/>
          </a:p>
          <a:p>
            <a:pPr marL="914400" lvl="1" indent="-457200">
              <a:buFont typeface="+mj-lt"/>
              <a:buAutoNum type="arabicParenR" startAt="3"/>
            </a:pPr>
            <a:endParaRPr lang="en-US" dirty="0"/>
          </a:p>
          <a:p>
            <a:pPr marL="914400" lvl="1" indent="-457200">
              <a:buFont typeface="+mj-lt"/>
              <a:buAutoNum type="arabicParenR" startAt="3"/>
            </a:pPr>
            <a:endParaRPr lang="en-US" dirty="0"/>
          </a:p>
          <a:p>
            <a:endParaRPr lang="en-US" dirty="0"/>
          </a:p>
        </p:txBody>
      </p:sp>
    </p:spTree>
    <p:extLst>
      <p:ext uri="{BB962C8B-B14F-4D97-AF65-F5344CB8AC3E}">
        <p14:creationId xmlns:p14="http://schemas.microsoft.com/office/powerpoint/2010/main" val="2340623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1948-14D9-4C5E-A28F-C4F2FB49CBE7}"/>
              </a:ext>
            </a:extLst>
          </p:cNvPr>
          <p:cNvSpPr>
            <a:spLocks noGrp="1"/>
          </p:cNvSpPr>
          <p:nvPr>
            <p:ph type="title"/>
          </p:nvPr>
        </p:nvSpPr>
        <p:spPr>
          <a:xfrm>
            <a:off x="91440" y="228600"/>
            <a:ext cx="6934200" cy="792162"/>
          </a:xfrm>
        </p:spPr>
        <p:txBody>
          <a:bodyPr>
            <a:noAutofit/>
          </a:bodyPr>
          <a:lstStyle/>
          <a:p>
            <a:r>
              <a:rPr lang="en-US" sz="3300" dirty="0">
                <a:solidFill>
                  <a:schemeClr val="accent2"/>
                </a:solidFill>
              </a:rPr>
              <a:t>Qualitative </a:t>
            </a:r>
            <a:r>
              <a:rPr lang="en-US" sz="3300" dirty="0"/>
              <a:t>Research</a:t>
            </a:r>
          </a:p>
        </p:txBody>
      </p:sp>
      <p:sp>
        <p:nvSpPr>
          <p:cNvPr id="3" name="Content Placeholder 2">
            <a:extLst>
              <a:ext uri="{FF2B5EF4-FFF2-40B4-BE49-F238E27FC236}">
                <a16:creationId xmlns:a16="http://schemas.microsoft.com/office/drawing/2014/main" id="{C7321A47-C53B-43B0-801F-9F217D3232E2}"/>
              </a:ext>
            </a:extLst>
          </p:cNvPr>
          <p:cNvSpPr>
            <a:spLocks noGrp="1"/>
          </p:cNvSpPr>
          <p:nvPr>
            <p:ph idx="1"/>
          </p:nvPr>
        </p:nvSpPr>
        <p:spPr>
          <a:xfrm>
            <a:off x="246888" y="1020762"/>
            <a:ext cx="6781800" cy="4648200"/>
          </a:xfrm>
        </p:spPr>
        <p:txBody>
          <a:bodyPr>
            <a:noAutofit/>
          </a:bodyPr>
          <a:lstStyle/>
          <a:p>
            <a:pPr algn="l"/>
            <a:r>
              <a:rPr lang="en-US" sz="1700" i="0" dirty="0">
                <a:effectLst/>
                <a:latin typeface="Source Sans Pro" panose="020B0503030403020204" pitchFamily="34" charset="0"/>
                <a:ea typeface="Source Sans Pro" panose="020B0503030403020204" pitchFamily="34" charset="0"/>
              </a:rPr>
              <a:t>Qualitative research refers to the collection of data that can’t be measured. </a:t>
            </a:r>
          </a:p>
          <a:p>
            <a:pPr algn="l"/>
            <a:endParaRPr lang="en-US" sz="1700" i="0" dirty="0">
              <a:effectLst/>
              <a:latin typeface="Source Sans Pro" panose="020B0503030403020204" pitchFamily="34" charset="0"/>
              <a:ea typeface="Source Sans Pro" panose="020B0503030403020204" pitchFamily="34" charset="0"/>
            </a:endParaRPr>
          </a:p>
          <a:p>
            <a:pPr algn="l"/>
            <a:r>
              <a:rPr lang="en-US" sz="1700" i="0" dirty="0">
                <a:effectLst/>
                <a:latin typeface="Source Sans Pro" panose="020B0503030403020204" pitchFamily="34" charset="0"/>
                <a:ea typeface="Source Sans Pro" panose="020B0503030403020204" pitchFamily="34" charset="0"/>
              </a:rPr>
              <a:t>Qualitative research can be primary or secondary. You can use primary market research methods such as interviews, polls, and surveys to find out how customers feel about your product or service. The goal is to understand how they think. You can ask open-ended questions like:</a:t>
            </a:r>
          </a:p>
          <a:p>
            <a:pPr algn="l"/>
            <a:endParaRPr lang="en-US" sz="1700" i="0" dirty="0">
              <a:effectLst/>
              <a:latin typeface="Source Sans Pro" panose="020B0503030403020204" pitchFamily="34" charset="0"/>
              <a:ea typeface="Source Sans Pro" panose="020B0503030403020204" pitchFamily="34" charset="0"/>
            </a:endParaRPr>
          </a:p>
          <a:p>
            <a:pPr algn="l"/>
            <a:r>
              <a:rPr lang="en-US" sz="1700" i="0" dirty="0">
                <a:effectLst/>
                <a:latin typeface="Source Sans Pro" panose="020B0503030403020204" pitchFamily="34" charset="0"/>
                <a:ea typeface="Source Sans Pro" panose="020B0503030403020204" pitchFamily="34" charset="0"/>
              </a:rPr>
              <a:t>A great way to utilize qualitative research is to do it during a product launch. The goal is to get as much customer feedback about your new product as possible. </a:t>
            </a:r>
          </a:p>
          <a:p>
            <a:pPr marL="0" indent="0" algn="l">
              <a:buNone/>
            </a:pPr>
            <a:endParaRPr lang="en-US" sz="1700" i="0" dirty="0">
              <a:effectLst/>
              <a:latin typeface="Source Sans Pro" panose="020B0503030403020204" pitchFamily="34" charset="0"/>
              <a:ea typeface="Source Sans Pro" panose="020B0503030403020204" pitchFamily="34" charset="0"/>
            </a:endParaRPr>
          </a:p>
          <a:p>
            <a:pPr algn="l"/>
            <a:r>
              <a:rPr lang="en-US" sz="1700" i="0" dirty="0">
                <a:effectLst/>
                <a:latin typeface="Source Sans Pro" panose="020B0503030403020204" pitchFamily="34" charset="0"/>
                <a:ea typeface="Source Sans Pro" panose="020B0503030403020204" pitchFamily="34" charset="0"/>
              </a:rPr>
              <a:t>Qualitative research can help you gauge whether it has met customer expectations or falls short. If it does fall short, dig deeper and find out in what areas it doesn’t meet customer expectations. Is it a quality issue? Price point? Competitors offering better products? Qualitative research gives you that critical insight into how customers feel about your product or service.</a:t>
            </a:r>
          </a:p>
          <a:p>
            <a:pPr marL="0" indent="0">
              <a:buNone/>
            </a:pPr>
            <a:br>
              <a:rPr lang="en-US" sz="1700" dirty="0">
                <a:latin typeface="Source Sans Pro" panose="020B0503030403020204" pitchFamily="34" charset="0"/>
                <a:ea typeface="Source Sans Pro" panose="020B0503030403020204" pitchFamily="34" charset="0"/>
              </a:rPr>
            </a:br>
            <a:endParaRPr lang="en-US" sz="1700" i="0" dirty="0">
              <a:effectLst/>
              <a:latin typeface="Source Sans Pro" panose="020B0503030403020204" pitchFamily="34" charset="0"/>
              <a:ea typeface="Source Sans Pro" panose="020B0503030403020204" pitchFamily="34" charset="0"/>
            </a:endParaRPr>
          </a:p>
          <a:p>
            <a:endParaRPr lang="en-US" sz="1700" dirty="0">
              <a:latin typeface="Source Sans Pro" panose="020B0503030403020204" pitchFamily="34" charset="0"/>
              <a:ea typeface="Source Sans Pro" panose="020B0503030403020204" pitchFamily="34" charset="0"/>
            </a:endParaRPr>
          </a:p>
          <a:p>
            <a:pPr lvl="1"/>
            <a:endParaRPr lang="en-US" sz="1700" dirty="0">
              <a:latin typeface="Source Sans Pro" panose="020B0503030403020204" pitchFamily="34" charset="0"/>
              <a:ea typeface="Source Sans Pro" panose="020B0503030403020204" pitchFamily="34" charset="0"/>
            </a:endParaRPr>
          </a:p>
          <a:p>
            <a:pPr lvl="1"/>
            <a:endParaRPr lang="en-US" sz="1700" dirty="0">
              <a:latin typeface="Source Sans Pro" panose="020B0503030403020204" pitchFamily="34" charset="0"/>
              <a:ea typeface="Source Sans Pro" panose="020B0503030403020204" pitchFamily="34" charset="0"/>
            </a:endParaRPr>
          </a:p>
          <a:p>
            <a:endParaRPr lang="en-US" sz="17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252336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5"/>
          </p:nvPr>
        </p:nvSpPr>
        <p:spPr>
          <a:xfrm>
            <a:off x="2420296" y="1379164"/>
            <a:ext cx="3447103" cy="838200"/>
          </a:xfrm>
        </p:spPr>
        <p:txBody>
          <a:bodyPr/>
          <a:lstStyle/>
          <a:p>
            <a:r>
              <a:rPr lang="en-US" dirty="0"/>
              <a:t>Prayer &amp; Scripture</a:t>
            </a:r>
          </a:p>
        </p:txBody>
      </p:sp>
      <p:sp>
        <p:nvSpPr>
          <p:cNvPr id="14" name="Text Placeholder 13"/>
          <p:cNvSpPr>
            <a:spLocks noGrp="1"/>
          </p:cNvSpPr>
          <p:nvPr>
            <p:ph type="body" sz="quarter" idx="16"/>
          </p:nvPr>
        </p:nvSpPr>
        <p:spPr>
          <a:xfrm>
            <a:off x="2438400" y="2171700"/>
            <a:ext cx="4648200" cy="838200"/>
          </a:xfrm>
        </p:spPr>
        <p:txBody>
          <a:bodyPr/>
          <a:lstStyle/>
          <a:p>
            <a:r>
              <a:rPr lang="en-US" dirty="0"/>
              <a:t>Antonio Stanfield</a:t>
            </a:r>
          </a:p>
        </p:txBody>
      </p:sp>
      <p:sp>
        <p:nvSpPr>
          <p:cNvPr id="15" name="Text Placeholder 14"/>
          <p:cNvSpPr>
            <a:spLocks noGrp="1"/>
          </p:cNvSpPr>
          <p:nvPr>
            <p:ph type="body" sz="quarter" idx="17"/>
          </p:nvPr>
        </p:nvSpPr>
        <p:spPr>
          <a:xfrm>
            <a:off x="2438400" y="3962400"/>
            <a:ext cx="4191000" cy="838200"/>
          </a:xfrm>
        </p:spPr>
        <p:txBody>
          <a:bodyPr/>
          <a:lstStyle/>
          <a:p>
            <a:r>
              <a:rPr lang="en-US" dirty="0"/>
              <a:t>Gary Cage</a:t>
            </a:r>
          </a:p>
        </p:txBody>
      </p:sp>
      <p:sp>
        <p:nvSpPr>
          <p:cNvPr id="11" name="Text Placeholder 10"/>
          <p:cNvSpPr>
            <a:spLocks noGrp="1"/>
          </p:cNvSpPr>
          <p:nvPr>
            <p:ph type="body" sz="quarter" idx="18"/>
          </p:nvPr>
        </p:nvSpPr>
        <p:spPr>
          <a:xfrm>
            <a:off x="2514600" y="3048000"/>
            <a:ext cx="4267200" cy="838200"/>
          </a:xfrm>
        </p:spPr>
        <p:txBody>
          <a:bodyPr>
            <a:normAutofit/>
          </a:bodyPr>
          <a:lstStyle/>
          <a:p>
            <a:endParaRPr lang="en-US" dirty="0"/>
          </a:p>
          <a:p>
            <a:r>
              <a:rPr lang="en-US" dirty="0"/>
              <a:t>Scoping Out the Competition</a:t>
            </a:r>
          </a:p>
        </p:txBody>
      </p:sp>
      <p:sp>
        <p:nvSpPr>
          <p:cNvPr id="10" name="Title 9"/>
          <p:cNvSpPr>
            <a:spLocks noGrp="1"/>
          </p:cNvSpPr>
          <p:nvPr>
            <p:ph type="title"/>
          </p:nvPr>
        </p:nvSpPr>
        <p:spPr/>
        <p:txBody>
          <a:bodyPr>
            <a:noAutofit/>
          </a:bodyPr>
          <a:lstStyle/>
          <a:p>
            <a:r>
              <a:rPr lang="en-US" sz="3200" dirty="0">
                <a:solidFill>
                  <a:schemeClr val="bg2"/>
                </a:solidFill>
              </a:rPr>
              <a:t>Agenda : Scoping Out the Competition</a:t>
            </a:r>
            <a:endParaRPr lang="en-US" sz="2000" dirty="0"/>
          </a:p>
        </p:txBody>
      </p:sp>
      <p:grpSp>
        <p:nvGrpSpPr>
          <p:cNvPr id="30" name="Group 29"/>
          <p:cNvGrpSpPr/>
          <p:nvPr/>
        </p:nvGrpSpPr>
        <p:grpSpPr>
          <a:xfrm>
            <a:off x="777498" y="1524000"/>
            <a:ext cx="1432302" cy="4906962"/>
            <a:chOff x="2667000" y="1229130"/>
            <a:chExt cx="1432302" cy="4906962"/>
          </a:xfrm>
        </p:grpSpPr>
        <p:sp>
          <p:nvSpPr>
            <p:cNvPr id="16" name="Rectangle 15"/>
            <p:cNvSpPr/>
            <p:nvPr/>
          </p:nvSpPr>
          <p:spPr>
            <a:xfrm>
              <a:off x="2667000" y="5648730"/>
              <a:ext cx="1371600" cy="48736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500" dirty="0"/>
                <a:t>Assignment #4</a:t>
              </a:r>
            </a:p>
          </p:txBody>
        </p:sp>
        <p:grpSp>
          <p:nvGrpSpPr>
            <p:cNvPr id="17" name="Group 16"/>
            <p:cNvGrpSpPr/>
            <p:nvPr/>
          </p:nvGrpSpPr>
          <p:grpSpPr>
            <a:xfrm>
              <a:off x="2667000" y="1229130"/>
              <a:ext cx="1371600" cy="762000"/>
              <a:chOff x="2209800" y="1229130"/>
              <a:chExt cx="1371600" cy="762000"/>
            </a:xfrm>
          </p:grpSpPr>
          <p:sp>
            <p:nvSpPr>
              <p:cNvPr id="18" name="Rectangle 17"/>
              <p:cNvSpPr/>
              <p:nvPr/>
            </p:nvSpPr>
            <p:spPr>
              <a:xfrm>
                <a:off x="2209800" y="1229130"/>
                <a:ext cx="13716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Welcome &amp; Opening</a:t>
                </a:r>
              </a:p>
            </p:txBody>
          </p:sp>
          <p:sp>
            <p:nvSpPr>
              <p:cNvPr id="19" name="Down Arrow 18"/>
              <p:cNvSpPr/>
              <p:nvPr/>
            </p:nvSpPr>
            <p:spPr>
              <a:xfrm>
                <a:off x="2590800" y="1762530"/>
                <a:ext cx="609600" cy="228600"/>
              </a:xfrm>
              <a:prstGeom prst="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2667000" y="2067330"/>
              <a:ext cx="1432302" cy="824522"/>
              <a:chOff x="2202305" y="1918678"/>
              <a:chExt cx="1432302" cy="824522"/>
            </a:xfrm>
          </p:grpSpPr>
          <p:sp>
            <p:nvSpPr>
              <p:cNvPr id="21" name="Rectangle 20"/>
              <p:cNvSpPr/>
              <p:nvPr/>
            </p:nvSpPr>
            <p:spPr>
              <a:xfrm>
                <a:off x="2202305" y="1918678"/>
                <a:ext cx="1432302" cy="4572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a:t>Word Nugget</a:t>
                </a:r>
              </a:p>
            </p:txBody>
          </p:sp>
          <p:sp>
            <p:nvSpPr>
              <p:cNvPr id="22" name="Down Arrow 21"/>
              <p:cNvSpPr/>
              <p:nvPr/>
            </p:nvSpPr>
            <p:spPr>
              <a:xfrm>
                <a:off x="2590800" y="2514600"/>
                <a:ext cx="609600" cy="228600"/>
              </a:xfrm>
              <a:prstGeom prst="down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grpSp>
          <p:nvGrpSpPr>
            <p:cNvPr id="23" name="Group 22"/>
            <p:cNvGrpSpPr/>
            <p:nvPr/>
          </p:nvGrpSpPr>
          <p:grpSpPr>
            <a:xfrm>
              <a:off x="2667000" y="2981730"/>
              <a:ext cx="1371600" cy="2536371"/>
              <a:chOff x="2209800" y="2753130"/>
              <a:chExt cx="1371600" cy="2536371"/>
            </a:xfrm>
          </p:grpSpPr>
          <p:sp>
            <p:nvSpPr>
              <p:cNvPr id="24" name="Rectangle 23"/>
              <p:cNvSpPr/>
              <p:nvPr/>
            </p:nvSpPr>
            <p:spPr>
              <a:xfrm>
                <a:off x="2209800" y="2753130"/>
                <a:ext cx="13716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t>Today’s Topic</a:t>
                </a:r>
              </a:p>
            </p:txBody>
          </p:sp>
          <p:sp>
            <p:nvSpPr>
              <p:cNvPr id="25" name="Down Arrow 24"/>
              <p:cNvSpPr/>
              <p:nvPr/>
            </p:nvSpPr>
            <p:spPr>
              <a:xfrm>
                <a:off x="2590800" y="3286530"/>
                <a:ext cx="609600" cy="228600"/>
              </a:xfrm>
              <a:prstGeom prst="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0A5D0BC-D5A5-4F45-B6F6-D40B9131DA5E}"/>
                  </a:ext>
                </a:extLst>
              </p:cNvPr>
              <p:cNvSpPr/>
              <p:nvPr/>
            </p:nvSpPr>
            <p:spPr>
              <a:xfrm>
                <a:off x="2209800" y="4581930"/>
                <a:ext cx="13716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t>Questions &amp; Discussion</a:t>
                </a:r>
              </a:p>
            </p:txBody>
          </p:sp>
          <p:sp>
            <p:nvSpPr>
              <p:cNvPr id="28" name="Down Arrow 24">
                <a:extLst>
                  <a:ext uri="{FF2B5EF4-FFF2-40B4-BE49-F238E27FC236}">
                    <a16:creationId xmlns:a16="http://schemas.microsoft.com/office/drawing/2014/main" id="{0EB15CEB-FA2A-460D-8BAD-5EC3431DB3DB}"/>
                  </a:ext>
                </a:extLst>
              </p:cNvPr>
              <p:cNvSpPr/>
              <p:nvPr/>
            </p:nvSpPr>
            <p:spPr>
              <a:xfrm>
                <a:off x="2590800" y="5060901"/>
                <a:ext cx="609600" cy="228600"/>
              </a:xfrm>
              <a:prstGeom prst="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9" name="Text Placeholder 10">
            <a:extLst>
              <a:ext uri="{FF2B5EF4-FFF2-40B4-BE49-F238E27FC236}">
                <a16:creationId xmlns:a16="http://schemas.microsoft.com/office/drawing/2014/main" id="{E38AA532-71FD-4509-A24C-B7A41664899F}"/>
              </a:ext>
            </a:extLst>
          </p:cNvPr>
          <p:cNvSpPr txBox="1">
            <a:spLocks/>
          </p:cNvSpPr>
          <p:nvPr/>
        </p:nvSpPr>
        <p:spPr>
          <a:xfrm>
            <a:off x="2541044" y="4724400"/>
            <a:ext cx="4267200" cy="838200"/>
          </a:xfrm>
          <a:prstGeom prst="rect">
            <a:avLst/>
          </a:prstGeom>
        </p:spPr>
        <p:txBody>
          <a:bodyPr vert="horz" lIns="91440" tIns="45720" rIns="91440" bIns="45720" rtlCol="0" anchor="ctr">
            <a:normAutofit/>
          </a:bodyPr>
          <a:lstStyle>
            <a:lvl1pPr marL="57150" indent="0" algn="l" defTabSz="914400" rtl="0" eaLnBrk="1" latinLnBrk="0" hangingPunct="1">
              <a:spcBef>
                <a:spcPct val="20000"/>
              </a:spcBef>
              <a:buFontTx/>
              <a:buNone/>
              <a:defRPr sz="1800" kern="1200" baseline="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a:p>
            <a:r>
              <a:rPr lang="en-US" dirty="0"/>
              <a:t>Questions on Your Presentation</a:t>
            </a:r>
          </a:p>
        </p:txBody>
      </p:sp>
      <p:sp>
        <p:nvSpPr>
          <p:cNvPr id="26" name="Rectangle 25">
            <a:extLst>
              <a:ext uri="{FF2B5EF4-FFF2-40B4-BE49-F238E27FC236}">
                <a16:creationId xmlns:a16="http://schemas.microsoft.com/office/drawing/2014/main" id="{6816B15A-628B-4FDA-BCD4-2D0001587348}"/>
              </a:ext>
            </a:extLst>
          </p:cNvPr>
          <p:cNvSpPr/>
          <p:nvPr/>
        </p:nvSpPr>
        <p:spPr>
          <a:xfrm>
            <a:off x="762000" y="4128478"/>
            <a:ext cx="1371600" cy="4572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a:t>Example Exercise</a:t>
            </a:r>
          </a:p>
        </p:txBody>
      </p:sp>
      <p:sp>
        <p:nvSpPr>
          <p:cNvPr id="31" name="Down Arrow 21">
            <a:extLst>
              <a:ext uri="{FF2B5EF4-FFF2-40B4-BE49-F238E27FC236}">
                <a16:creationId xmlns:a16="http://schemas.microsoft.com/office/drawing/2014/main" id="{3C9E0468-59D5-433A-A959-87CCE870F940}"/>
              </a:ext>
            </a:extLst>
          </p:cNvPr>
          <p:cNvSpPr/>
          <p:nvPr/>
        </p:nvSpPr>
        <p:spPr>
          <a:xfrm>
            <a:off x="1150495" y="4724400"/>
            <a:ext cx="609600" cy="228600"/>
          </a:xfrm>
          <a:prstGeom prst="down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2" name="Text Placeholder 10">
            <a:extLst>
              <a:ext uri="{FF2B5EF4-FFF2-40B4-BE49-F238E27FC236}">
                <a16:creationId xmlns:a16="http://schemas.microsoft.com/office/drawing/2014/main" id="{0E865E71-263A-4F42-AD37-D5CEE28FBA56}"/>
              </a:ext>
            </a:extLst>
          </p:cNvPr>
          <p:cNvSpPr txBox="1">
            <a:spLocks/>
          </p:cNvSpPr>
          <p:nvPr/>
        </p:nvSpPr>
        <p:spPr>
          <a:xfrm>
            <a:off x="2514600" y="5584371"/>
            <a:ext cx="4267200" cy="838200"/>
          </a:xfrm>
          <a:prstGeom prst="rect">
            <a:avLst/>
          </a:prstGeom>
        </p:spPr>
        <p:txBody>
          <a:bodyPr vert="horz" lIns="91440" tIns="45720" rIns="91440" bIns="45720" rtlCol="0" anchor="ctr">
            <a:normAutofit/>
          </a:bodyPr>
          <a:lstStyle>
            <a:lvl1pPr marL="57150" indent="0" algn="l" defTabSz="914400" rtl="0" eaLnBrk="1" latinLnBrk="0" hangingPunct="1">
              <a:spcBef>
                <a:spcPct val="20000"/>
              </a:spcBef>
              <a:buFontTx/>
              <a:buNone/>
              <a:defRPr sz="1800" kern="1200" baseline="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a:p>
            <a:r>
              <a:rPr lang="en-US" dirty="0"/>
              <a:t>Completing Your Competitive Analysis</a:t>
            </a:r>
          </a:p>
        </p:txBody>
      </p:sp>
    </p:spTree>
    <p:extLst>
      <p:ext uri="{BB962C8B-B14F-4D97-AF65-F5344CB8AC3E}">
        <p14:creationId xmlns:p14="http://schemas.microsoft.com/office/powerpoint/2010/main" val="2534958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1948-14D9-4C5E-A28F-C4F2FB49CBE7}"/>
              </a:ext>
            </a:extLst>
          </p:cNvPr>
          <p:cNvSpPr>
            <a:spLocks noGrp="1"/>
          </p:cNvSpPr>
          <p:nvPr>
            <p:ph type="title"/>
          </p:nvPr>
        </p:nvSpPr>
        <p:spPr>
          <a:xfrm>
            <a:off x="155448" y="0"/>
            <a:ext cx="6934200" cy="792162"/>
          </a:xfrm>
        </p:spPr>
        <p:txBody>
          <a:bodyPr>
            <a:noAutofit/>
          </a:bodyPr>
          <a:lstStyle/>
          <a:p>
            <a:r>
              <a:rPr lang="en-US" sz="3300" dirty="0">
                <a:solidFill>
                  <a:schemeClr val="accent2"/>
                </a:solidFill>
              </a:rPr>
              <a:t>Quantitative </a:t>
            </a:r>
            <a:r>
              <a:rPr lang="en-US" sz="3300" dirty="0"/>
              <a:t>Research</a:t>
            </a:r>
          </a:p>
        </p:txBody>
      </p:sp>
      <p:sp>
        <p:nvSpPr>
          <p:cNvPr id="3" name="Content Placeholder 2">
            <a:extLst>
              <a:ext uri="{FF2B5EF4-FFF2-40B4-BE49-F238E27FC236}">
                <a16:creationId xmlns:a16="http://schemas.microsoft.com/office/drawing/2014/main" id="{C7321A47-C53B-43B0-801F-9F217D3232E2}"/>
              </a:ext>
            </a:extLst>
          </p:cNvPr>
          <p:cNvSpPr>
            <a:spLocks noGrp="1"/>
          </p:cNvSpPr>
          <p:nvPr>
            <p:ph idx="1"/>
          </p:nvPr>
        </p:nvSpPr>
        <p:spPr>
          <a:xfrm>
            <a:off x="231648" y="685800"/>
            <a:ext cx="6781800" cy="4648200"/>
          </a:xfrm>
        </p:spPr>
        <p:txBody>
          <a:bodyPr>
            <a:noAutofit/>
          </a:bodyPr>
          <a:lstStyle/>
          <a:p>
            <a:pPr algn="l"/>
            <a:r>
              <a:rPr lang="en-US" sz="1800" i="0" dirty="0">
                <a:effectLst/>
                <a:latin typeface="Source Sans Pro" panose="020B0503030403020204" pitchFamily="34" charset="0"/>
                <a:ea typeface="Source Sans Pro" panose="020B0503030403020204" pitchFamily="34" charset="0"/>
              </a:rPr>
              <a:t>Quantitative research refers to collecting numbers for statistical analysis. Like qualitative research, quantitative research can be primary or secondary in nature.</a:t>
            </a:r>
          </a:p>
          <a:p>
            <a:pPr algn="l"/>
            <a:endParaRPr lang="en-US" sz="1000" i="0" dirty="0">
              <a:effectLst/>
              <a:latin typeface="Source Sans Pro" panose="020B0503030403020204" pitchFamily="34" charset="0"/>
              <a:ea typeface="Source Sans Pro" panose="020B0503030403020204" pitchFamily="34" charset="0"/>
            </a:endParaRPr>
          </a:p>
          <a:p>
            <a:pPr algn="l"/>
            <a:r>
              <a:rPr lang="en-US" sz="1800" i="0" dirty="0">
                <a:effectLst/>
                <a:latin typeface="Source Sans Pro" panose="020B0503030403020204" pitchFamily="34" charset="0"/>
                <a:ea typeface="Source Sans Pro" panose="020B0503030403020204" pitchFamily="34" charset="0"/>
              </a:rPr>
              <a:t>This type of market research is all about having the figures to back up your marketing strategy. The stats aren’t interpretations—they’re empirical evidence. Quantitative primary market research can look like:</a:t>
            </a:r>
          </a:p>
          <a:p>
            <a:pPr algn="l"/>
            <a:endParaRPr lang="en-US" sz="1800" dirty="0">
              <a:latin typeface="Source Sans Pro" panose="020B0503030403020204" pitchFamily="34" charset="0"/>
              <a:ea typeface="Source Sans Pro" panose="020B0503030403020204" pitchFamily="34" charset="0"/>
            </a:endParaRPr>
          </a:p>
          <a:p>
            <a:pPr algn="l"/>
            <a:endParaRPr lang="en-US" sz="1600" i="0" dirty="0">
              <a:effectLst/>
              <a:latin typeface="Source Sans Pro" panose="020B0503030403020204" pitchFamily="34" charset="0"/>
              <a:ea typeface="Source Sans Pro" panose="020B0503030403020204" pitchFamily="34" charset="0"/>
            </a:endParaRPr>
          </a:p>
          <a:p>
            <a:pPr algn="l"/>
            <a:endParaRPr lang="en-US" sz="1000" i="0" dirty="0">
              <a:effectLst/>
              <a:latin typeface="Source Sans Pro" panose="020B0503030403020204" pitchFamily="34" charset="0"/>
              <a:ea typeface="Source Sans Pro" panose="020B0503030403020204" pitchFamily="34" charset="0"/>
            </a:endParaRPr>
          </a:p>
          <a:p>
            <a:endParaRPr lang="en-US" sz="1000" i="0" dirty="0">
              <a:effectLst/>
              <a:latin typeface="Source Sans Pro" panose="020B0503030403020204" pitchFamily="34" charset="0"/>
              <a:ea typeface="Source Sans Pro" panose="020B0503030403020204" pitchFamily="34" charset="0"/>
            </a:endParaRPr>
          </a:p>
          <a:p>
            <a:endParaRPr lang="en-US" sz="1600" i="0" dirty="0">
              <a:effectLst/>
              <a:latin typeface="Source Sans Pro" panose="020B0503030403020204" pitchFamily="34" charset="0"/>
              <a:ea typeface="Source Sans Pro" panose="020B0503030403020204" pitchFamily="34" charset="0"/>
            </a:endParaRPr>
          </a:p>
          <a:p>
            <a:r>
              <a:rPr lang="en-US" sz="1800" i="0" dirty="0">
                <a:effectLst/>
                <a:latin typeface="Source Sans Pro" panose="020B0503030403020204" pitchFamily="34" charset="0"/>
                <a:ea typeface="Source Sans Pro" panose="020B0503030403020204" pitchFamily="34" charset="0"/>
              </a:rPr>
              <a:t>Quantitative primary market research can look like:</a:t>
            </a:r>
          </a:p>
          <a:p>
            <a:pPr algn="l"/>
            <a:endParaRPr lang="en-US" sz="1050" i="0" dirty="0">
              <a:effectLst/>
              <a:latin typeface="Source Sans Pro" panose="020B0503030403020204" pitchFamily="34" charset="0"/>
              <a:ea typeface="Source Sans Pro" panose="020B0503030403020204" pitchFamily="34" charset="0"/>
            </a:endParaRPr>
          </a:p>
          <a:p>
            <a:pPr lvl="1">
              <a:lnSpc>
                <a:spcPct val="120000"/>
              </a:lnSpc>
            </a:pPr>
            <a:r>
              <a:rPr lang="en-US" sz="1600" dirty="0">
                <a:latin typeface="Source Sans Pro" panose="020B0503030403020204" pitchFamily="34" charset="0"/>
                <a:ea typeface="Source Sans Pro" panose="020B0503030403020204" pitchFamily="34" charset="0"/>
              </a:rPr>
              <a:t>Dr. Google is one of the best, and cheapest sources of data and, and added advantage is that its FREE!  The key with Google is asking the right questions. </a:t>
            </a:r>
          </a:p>
          <a:p>
            <a:pPr lvl="1">
              <a:lnSpc>
                <a:spcPct val="120000"/>
              </a:lnSpc>
            </a:pPr>
            <a:r>
              <a:rPr lang="en-US" sz="1600" dirty="0">
                <a:latin typeface="Source Sans Pro" panose="020B0503030403020204" pitchFamily="34" charset="0"/>
                <a:ea typeface="Source Sans Pro" panose="020B0503030403020204" pitchFamily="34" charset="0"/>
              </a:rPr>
              <a:t>However, there are other sources available online that can be very helpful as well. The GW website has an entire list of these data sources here: </a:t>
            </a:r>
            <a:r>
              <a:rPr lang="en-US" sz="1600" dirty="0">
                <a:latin typeface="Source Sans Pro" panose="020B0503030403020204" pitchFamily="34" charset="0"/>
                <a:ea typeface="Source Sans Pro" panose="020B0503030403020204" pitchFamily="34" charset="0"/>
                <a:hlinkClick r:id="rId2"/>
              </a:rPr>
              <a:t>https://gloryworks.info/market-research/</a:t>
            </a:r>
            <a:r>
              <a:rPr lang="en-US" sz="1600" dirty="0">
                <a:latin typeface="Source Sans Pro" panose="020B0503030403020204" pitchFamily="34" charset="0"/>
                <a:ea typeface="Source Sans Pro" panose="020B0503030403020204" pitchFamily="34" charset="0"/>
              </a:rPr>
              <a:t> </a:t>
            </a:r>
          </a:p>
          <a:p>
            <a:pPr algn="l"/>
            <a:endParaRPr lang="en-US" sz="1800" i="0" dirty="0">
              <a:effectLst/>
              <a:latin typeface="Source Sans Pro" panose="020B0503030403020204" pitchFamily="34" charset="0"/>
              <a:ea typeface="Source Sans Pro" panose="020B0503030403020204" pitchFamily="34" charset="0"/>
            </a:endParaRPr>
          </a:p>
          <a:p>
            <a:endParaRPr lang="en-US" sz="1600" dirty="0">
              <a:latin typeface="Source Sans Pro" panose="020B0503030403020204" pitchFamily="34" charset="0"/>
              <a:ea typeface="Source Sans Pro" panose="020B0503030403020204" pitchFamily="34" charset="0"/>
            </a:endParaRPr>
          </a:p>
        </p:txBody>
      </p:sp>
      <p:graphicFrame>
        <p:nvGraphicFramePr>
          <p:cNvPr id="4" name="Table 4">
            <a:extLst>
              <a:ext uri="{FF2B5EF4-FFF2-40B4-BE49-F238E27FC236}">
                <a16:creationId xmlns:a16="http://schemas.microsoft.com/office/drawing/2014/main" id="{97721629-B2C7-4759-849B-ACD80ABA5CE9}"/>
              </a:ext>
            </a:extLst>
          </p:cNvPr>
          <p:cNvGraphicFramePr>
            <a:graphicFrameLocks noGrp="1"/>
          </p:cNvGraphicFramePr>
          <p:nvPr>
            <p:extLst>
              <p:ext uri="{D42A27DB-BD31-4B8C-83A1-F6EECF244321}">
                <p14:modId xmlns:p14="http://schemas.microsoft.com/office/powerpoint/2010/main" val="2573194630"/>
              </p:ext>
            </p:extLst>
          </p:nvPr>
        </p:nvGraphicFramePr>
        <p:xfrm>
          <a:off x="533400" y="2971800"/>
          <a:ext cx="6096000" cy="1112520"/>
        </p:xfrm>
        <a:graphic>
          <a:graphicData uri="http://schemas.openxmlformats.org/drawingml/2006/table">
            <a:tbl>
              <a:tblPr firstRow="1" bandRow="1">
                <a:tableStyleId>{3B4B98B0-60AC-42C2-AFA5-B58CD77FA1E5}</a:tableStyleId>
              </a:tblPr>
              <a:tblGrid>
                <a:gridCol w="3048000">
                  <a:extLst>
                    <a:ext uri="{9D8B030D-6E8A-4147-A177-3AD203B41FA5}">
                      <a16:colId xmlns:a16="http://schemas.microsoft.com/office/drawing/2014/main" val="2293769553"/>
                    </a:ext>
                  </a:extLst>
                </a:gridCol>
                <a:gridCol w="3048000">
                  <a:extLst>
                    <a:ext uri="{9D8B030D-6E8A-4147-A177-3AD203B41FA5}">
                      <a16:colId xmlns:a16="http://schemas.microsoft.com/office/drawing/2014/main" val="20958894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effectLst/>
                        </a:rPr>
                        <a:t>Alexa Rank</a:t>
                      </a:r>
                      <a:endParaRPr lang="en-US" sz="1200" b="0" i="0" dirty="0">
                        <a:solidFill>
                          <a:schemeClr val="bg1"/>
                        </a:solidFill>
                        <a:effectLst/>
                        <a:latin typeface="Source Sans Pro" panose="020B0503030403020204" pitchFamily="34" charset="0"/>
                        <a:ea typeface="Source Sans Pro" panose="020B0503030403020204" pitchFamily="34" charset="0"/>
                      </a:endParaRPr>
                    </a:p>
                  </a:txBody>
                  <a:tcPr/>
                </a:tc>
                <a:tc>
                  <a:txBody>
                    <a:bodyPr/>
                    <a:lstStyle/>
                    <a:p>
                      <a:r>
                        <a:rPr lang="en-US" sz="1200" b="0" dirty="0">
                          <a:solidFill>
                            <a:schemeClr val="bg1"/>
                          </a:solidFill>
                          <a:effectLst/>
                        </a:rPr>
                        <a:t>Social media followers</a:t>
                      </a:r>
                      <a:endParaRPr lang="en-US" sz="1200" b="0" dirty="0">
                        <a:solidFill>
                          <a:schemeClr val="bg1"/>
                        </a:solidFill>
                      </a:endParaRPr>
                    </a:p>
                  </a:txBody>
                  <a:tcPr/>
                </a:tc>
                <a:extLst>
                  <a:ext uri="{0D108BD9-81ED-4DB2-BD59-A6C34878D82A}">
                    <a16:rowId xmlns:a16="http://schemas.microsoft.com/office/drawing/2014/main" val="29345163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rPr>
                        <a:t>Bounce rate</a:t>
                      </a:r>
                      <a:endParaRPr lang="en-US" sz="1200" i="0" dirty="0">
                        <a:solidFill>
                          <a:schemeClr val="bg1"/>
                        </a:solidFill>
                        <a:effectLst/>
                        <a:latin typeface="Source Sans Pro" panose="020B0503030403020204" pitchFamily="34" charset="0"/>
                        <a:ea typeface="Source Sans Pro" panose="020B0503030403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rPr>
                        <a:t>Social media engagement</a:t>
                      </a:r>
                      <a:endParaRPr lang="en-US" sz="1200" i="0" dirty="0">
                        <a:solidFill>
                          <a:schemeClr val="bg1"/>
                        </a:solidFill>
                        <a:effectLst/>
                        <a:latin typeface="Source Sans Pro" panose="020B0503030403020204" pitchFamily="34" charset="0"/>
                        <a:ea typeface="Source Sans Pro" panose="020B0503030403020204" pitchFamily="34" charset="0"/>
                      </a:endParaRPr>
                    </a:p>
                  </a:txBody>
                  <a:tcPr/>
                </a:tc>
                <a:extLst>
                  <a:ext uri="{0D108BD9-81ED-4DB2-BD59-A6C34878D82A}">
                    <a16:rowId xmlns:a16="http://schemas.microsoft.com/office/drawing/2014/main" val="40321242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rPr>
                        <a:t>Pageviews</a:t>
                      </a:r>
                      <a:endParaRPr lang="en-US" sz="1200" i="0" dirty="0">
                        <a:solidFill>
                          <a:schemeClr val="bg1"/>
                        </a:solidFill>
                        <a:effectLst/>
                        <a:latin typeface="Source Sans Pro" panose="020B0503030403020204" pitchFamily="34" charset="0"/>
                        <a:ea typeface="Source Sans Pro" panose="020B0503030403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rPr>
                        <a:t>Subscribers</a:t>
                      </a:r>
                      <a:endParaRPr lang="en-US" sz="1200" i="0" dirty="0">
                        <a:solidFill>
                          <a:schemeClr val="bg1"/>
                        </a:solidFill>
                        <a:effectLst/>
                        <a:latin typeface="Source Sans Pro" panose="020B0503030403020204" pitchFamily="34" charset="0"/>
                        <a:ea typeface="Source Sans Pro" panose="020B0503030403020204" pitchFamily="34" charset="0"/>
                      </a:endParaRPr>
                    </a:p>
                  </a:txBody>
                  <a:tcPr/>
                </a:tc>
                <a:extLst>
                  <a:ext uri="{0D108BD9-81ED-4DB2-BD59-A6C34878D82A}">
                    <a16:rowId xmlns:a16="http://schemas.microsoft.com/office/drawing/2014/main" val="1099933866"/>
                  </a:ext>
                </a:extLst>
              </a:tr>
            </a:tbl>
          </a:graphicData>
        </a:graphic>
      </p:graphicFrame>
    </p:spTree>
    <p:extLst>
      <p:ext uri="{BB962C8B-B14F-4D97-AF65-F5344CB8AC3E}">
        <p14:creationId xmlns:p14="http://schemas.microsoft.com/office/powerpoint/2010/main" val="1782863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20358"/>
            <a:ext cx="6781800" cy="792162"/>
          </a:xfrm>
        </p:spPr>
        <p:txBody>
          <a:bodyPr>
            <a:noAutofit/>
          </a:bodyPr>
          <a:lstStyle/>
          <a:p>
            <a:r>
              <a:rPr lang="en-US" sz="3300" dirty="0"/>
              <a:t>Questions Your </a:t>
            </a:r>
            <a:r>
              <a:rPr lang="en-US" sz="3300" dirty="0">
                <a:solidFill>
                  <a:schemeClr val="accent2"/>
                </a:solidFill>
              </a:rPr>
              <a:t>Research Should Answer</a:t>
            </a:r>
            <a:endParaRPr lang="en-US" sz="3300" dirty="0"/>
          </a:p>
        </p:txBody>
      </p:sp>
      <p:sp>
        <p:nvSpPr>
          <p:cNvPr id="6" name="Content Placeholder 2">
            <a:extLst>
              <a:ext uri="{FF2B5EF4-FFF2-40B4-BE49-F238E27FC236}">
                <a16:creationId xmlns:a16="http://schemas.microsoft.com/office/drawing/2014/main" id="{960CAEC6-E250-44D9-B47E-7D9845BC53E3}"/>
              </a:ext>
            </a:extLst>
          </p:cNvPr>
          <p:cNvSpPr txBox="1">
            <a:spLocks/>
          </p:cNvSpPr>
          <p:nvPr/>
        </p:nvSpPr>
        <p:spPr>
          <a:xfrm>
            <a:off x="457200" y="5648210"/>
            <a:ext cx="6781800" cy="981189"/>
          </a:xfrm>
          <a:prstGeom prst="rect">
            <a:avLst/>
          </a:prstGeom>
        </p:spPr>
        <p:txBody>
          <a:bodyPr vert="horz" lIns="91440" tIns="45720" rIns="91440" bIns="45720" rtlCol="0">
            <a:normAutofit/>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Arial" pitchFamily="34" charset="0"/>
              <a:buNone/>
            </a:pPr>
            <a:endParaRPr lang="en-US" dirty="0"/>
          </a:p>
          <a:p>
            <a:pPr marL="457200" lvl="1" indent="0">
              <a:buFont typeface="Arial" pitchFamily="34" charset="0"/>
              <a:buNone/>
            </a:pPr>
            <a:endParaRPr lang="en-US" dirty="0"/>
          </a:p>
          <a:p>
            <a:pPr marL="457200" lvl="1" indent="0">
              <a:buFont typeface="Arial" pitchFamily="34" charset="0"/>
              <a:buNone/>
            </a:pPr>
            <a:endParaRPr lang="en-US" sz="3200" b="1" dirty="0">
              <a:solidFill>
                <a:schemeClr val="accent6"/>
              </a:solidFill>
            </a:endParaRPr>
          </a:p>
          <a:p>
            <a:pPr marL="457200" lvl="1" indent="0">
              <a:buFont typeface="Arial" pitchFamily="34" charset="0"/>
              <a:buNone/>
            </a:pPr>
            <a:endParaRPr lang="en-US" sz="3200" b="1" dirty="0">
              <a:solidFill>
                <a:schemeClr val="accent6"/>
              </a:solidFill>
            </a:endParaRPr>
          </a:p>
          <a:p>
            <a:pPr marL="457200" lvl="1" indent="0">
              <a:buFont typeface="Arial" pitchFamily="34" charset="0"/>
              <a:buNone/>
            </a:pPr>
            <a:endParaRPr lang="en-US" dirty="0"/>
          </a:p>
          <a:p>
            <a:pPr marL="914400" lvl="1" indent="-457200">
              <a:buFont typeface="+mj-lt"/>
              <a:buAutoNum type="arabicParenR" startAt="3"/>
            </a:pPr>
            <a:endParaRPr lang="en-US" b="1" dirty="0">
              <a:solidFill>
                <a:schemeClr val="accent2"/>
              </a:solidFill>
            </a:endParaRPr>
          </a:p>
          <a:p>
            <a:pPr marL="914400" lvl="1" indent="-457200">
              <a:buFont typeface="+mj-lt"/>
              <a:buAutoNum type="arabicParenR" startAt="3"/>
            </a:pPr>
            <a:endParaRPr lang="en-US" dirty="0"/>
          </a:p>
          <a:p>
            <a:pPr marL="914400" lvl="1" indent="-457200">
              <a:buFont typeface="+mj-lt"/>
              <a:buAutoNum type="arabicParenR" startAt="3"/>
            </a:pPr>
            <a:endParaRPr lang="en-US" dirty="0"/>
          </a:p>
          <a:p>
            <a:pPr marL="914400" lvl="1" indent="-457200">
              <a:buFont typeface="+mj-lt"/>
              <a:buAutoNum type="arabicParenR" startAt="3"/>
            </a:pPr>
            <a:endParaRPr lang="en-US" dirty="0"/>
          </a:p>
          <a:p>
            <a:endParaRPr lang="en-US" dirty="0"/>
          </a:p>
        </p:txBody>
      </p:sp>
      <p:graphicFrame>
        <p:nvGraphicFramePr>
          <p:cNvPr id="7" name="Table 7">
            <a:extLst>
              <a:ext uri="{FF2B5EF4-FFF2-40B4-BE49-F238E27FC236}">
                <a16:creationId xmlns:a16="http://schemas.microsoft.com/office/drawing/2014/main" id="{0384E119-F95A-4F32-8EAB-B36389114C58}"/>
              </a:ext>
            </a:extLst>
          </p:cNvPr>
          <p:cNvGraphicFramePr>
            <a:graphicFrameLocks noGrp="1"/>
          </p:cNvGraphicFramePr>
          <p:nvPr>
            <p:ph idx="1"/>
            <p:extLst>
              <p:ext uri="{D42A27DB-BD31-4B8C-83A1-F6EECF244321}">
                <p14:modId xmlns:p14="http://schemas.microsoft.com/office/powerpoint/2010/main" val="3333306824"/>
              </p:ext>
            </p:extLst>
          </p:nvPr>
        </p:nvGraphicFramePr>
        <p:xfrm>
          <a:off x="304800" y="1447800"/>
          <a:ext cx="6781800" cy="4297680"/>
        </p:xfrm>
        <a:graphic>
          <a:graphicData uri="http://schemas.openxmlformats.org/drawingml/2006/table">
            <a:tbl>
              <a:tblPr firstRow="1" bandRow="1">
                <a:tableStyleId>{3B4B98B0-60AC-42C2-AFA5-B58CD77FA1E5}</a:tableStyleId>
              </a:tblPr>
              <a:tblGrid>
                <a:gridCol w="3390900">
                  <a:extLst>
                    <a:ext uri="{9D8B030D-6E8A-4147-A177-3AD203B41FA5}">
                      <a16:colId xmlns:a16="http://schemas.microsoft.com/office/drawing/2014/main" val="838110477"/>
                    </a:ext>
                  </a:extLst>
                </a:gridCol>
                <a:gridCol w="3390900">
                  <a:extLst>
                    <a:ext uri="{9D8B030D-6E8A-4147-A177-3AD203B41FA5}">
                      <a16:colId xmlns:a16="http://schemas.microsoft.com/office/drawing/2014/main" val="3696733422"/>
                    </a:ext>
                  </a:extLst>
                </a:gridCol>
              </a:tblGrid>
              <a:tr h="370840">
                <a:tc>
                  <a:txBody>
                    <a:bodyPr/>
                    <a:lstStyle/>
                    <a:p>
                      <a:r>
                        <a:rPr lang="en-US" sz="1800" b="0" dirty="0">
                          <a:solidFill>
                            <a:schemeClr val="bg1"/>
                          </a:solidFill>
                          <a:latin typeface="Source Sans Pro" panose="020B0503030403020204" pitchFamily="34" charset="0"/>
                          <a:ea typeface="Source Sans Pro" panose="020B0503030403020204" pitchFamily="34" charset="0"/>
                        </a:rPr>
                        <a:t>Who will buy our products and services? </a:t>
                      </a:r>
                      <a:endParaRPr lang="en-US" b="0" dirty="0">
                        <a:solidFill>
                          <a:schemeClr val="bg1"/>
                        </a:solidFill>
                        <a:latin typeface="Source Sans Pro" panose="020B0503030403020204" pitchFamily="34" charset="0"/>
                        <a:ea typeface="Source Sans Pro" panose="020B0503030403020204" pitchFamily="34" charset="0"/>
                      </a:endParaRPr>
                    </a:p>
                  </a:txBody>
                  <a:tcPr/>
                </a:tc>
                <a:tc>
                  <a:txBody>
                    <a:bodyPr/>
                    <a:lstStyle/>
                    <a:p>
                      <a:r>
                        <a:rPr lang="en-US" b="0" dirty="0">
                          <a:solidFill>
                            <a:schemeClr val="bg1"/>
                          </a:solidFill>
                          <a:latin typeface="Source Sans Pro" panose="020B0503030403020204" pitchFamily="34" charset="0"/>
                          <a:ea typeface="Source Sans Pro" panose="020B0503030403020204" pitchFamily="34" charset="0"/>
                        </a:rPr>
                        <a:t>Who are our competitors?</a:t>
                      </a:r>
                    </a:p>
                  </a:txBody>
                  <a:tcPr/>
                </a:tc>
                <a:extLst>
                  <a:ext uri="{0D108BD9-81ED-4DB2-BD59-A6C34878D82A}">
                    <a16:rowId xmlns:a16="http://schemas.microsoft.com/office/drawing/2014/main" val="399581764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latin typeface="Source Sans Pro" panose="020B0503030403020204" pitchFamily="34" charset="0"/>
                          <a:ea typeface="Source Sans Pro" panose="020B0503030403020204" pitchFamily="34" charset="0"/>
                        </a:rPr>
                        <a:t>What will motivate, influence and incentivize these people to choose us?</a:t>
                      </a:r>
                    </a:p>
                  </a:txBody>
                  <a:tcPr/>
                </a:tc>
                <a:tc>
                  <a:txBody>
                    <a:bodyPr/>
                    <a:lstStyle/>
                    <a:p>
                      <a:r>
                        <a:rPr lang="en-US" b="0" dirty="0">
                          <a:solidFill>
                            <a:schemeClr val="bg1"/>
                          </a:solidFill>
                          <a:latin typeface="Source Sans Pro" panose="020B0503030403020204" pitchFamily="34" charset="0"/>
                          <a:ea typeface="Source Sans Pro" panose="020B0503030403020204" pitchFamily="34" charset="0"/>
                        </a:rPr>
                        <a:t>What are our competitors doing to acquire customers? </a:t>
                      </a:r>
                    </a:p>
                  </a:txBody>
                  <a:tcPr/>
                </a:tc>
                <a:extLst>
                  <a:ext uri="{0D108BD9-81ED-4DB2-BD59-A6C34878D82A}">
                    <a16:rowId xmlns:a16="http://schemas.microsoft.com/office/drawing/2014/main" val="33696016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latin typeface="Source Sans Pro" panose="020B0503030403020204" pitchFamily="34" charset="0"/>
                          <a:ea typeface="Source Sans Pro" panose="020B0503030403020204" pitchFamily="34" charset="0"/>
                        </a:rPr>
                        <a:t>How will these people buy from us? (e.g. direct, online, channel partners, affiliates, etc.</a:t>
                      </a:r>
                    </a:p>
                  </a:txBody>
                  <a:tcPr/>
                </a:tc>
                <a:tc>
                  <a:txBody>
                    <a:bodyPr/>
                    <a:lstStyle/>
                    <a:p>
                      <a:r>
                        <a:rPr lang="en-US" b="0" dirty="0">
                          <a:solidFill>
                            <a:schemeClr val="bg1"/>
                          </a:solidFill>
                          <a:latin typeface="Source Sans Pro" panose="020B0503030403020204" pitchFamily="34" charset="0"/>
                          <a:ea typeface="Source Sans Pro" panose="020B0503030403020204" pitchFamily="34" charset="0"/>
                        </a:rPr>
                        <a:t>How are our competitors perceived by our target market? </a:t>
                      </a:r>
                    </a:p>
                  </a:txBody>
                  <a:tcPr/>
                </a:tc>
                <a:extLst>
                  <a:ext uri="{0D108BD9-81ED-4DB2-BD59-A6C34878D82A}">
                    <a16:rowId xmlns:a16="http://schemas.microsoft.com/office/drawing/2014/main" val="1723566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latin typeface="Source Sans Pro" panose="020B0503030403020204" pitchFamily="34" charset="0"/>
                          <a:ea typeface="Source Sans Pro" panose="020B0503030403020204" pitchFamily="34" charset="0"/>
                        </a:rPr>
                        <a:t>Are we charging the right price, and what would the sale impact be by lowering/raising the price? </a:t>
                      </a:r>
                    </a:p>
                  </a:txBody>
                  <a:tcPr/>
                </a:tc>
                <a:tc>
                  <a:txBody>
                    <a:bodyPr/>
                    <a:lstStyle/>
                    <a:p>
                      <a:r>
                        <a:rPr lang="en-US" b="0" dirty="0">
                          <a:solidFill>
                            <a:schemeClr val="bg1"/>
                          </a:solidFill>
                          <a:latin typeface="Source Sans Pro" panose="020B0503030403020204" pitchFamily="34" charset="0"/>
                          <a:ea typeface="Source Sans Pro" panose="020B0503030403020204" pitchFamily="34" charset="0"/>
                        </a:rPr>
                        <a:t>How can we effectively reach all of the people who would buy from us?/</a:t>
                      </a:r>
                    </a:p>
                  </a:txBody>
                  <a:tcPr/>
                </a:tc>
                <a:extLst>
                  <a:ext uri="{0D108BD9-81ED-4DB2-BD59-A6C34878D82A}">
                    <a16:rowId xmlns:a16="http://schemas.microsoft.com/office/drawing/2014/main" val="3551896779"/>
                  </a:ext>
                </a:extLst>
              </a:tr>
              <a:tr h="370840">
                <a:tc>
                  <a:txBody>
                    <a:bodyPr/>
                    <a:lstStyle/>
                    <a:p>
                      <a:r>
                        <a:rPr lang="en-US" b="0" dirty="0">
                          <a:solidFill>
                            <a:schemeClr val="bg1"/>
                          </a:solidFill>
                          <a:latin typeface="Source Sans Pro" panose="020B0503030403020204" pitchFamily="34" charset="0"/>
                          <a:ea typeface="Source Sans Pro" panose="020B0503030403020204" pitchFamily="34" charset="0"/>
                        </a:rPr>
                        <a:t>What is happening in the external environment that is decreasing demand for our offering? </a:t>
                      </a:r>
                    </a:p>
                  </a:txBody>
                  <a:tcPr/>
                </a:tc>
                <a:tc>
                  <a:txBody>
                    <a:bodyPr/>
                    <a:lstStyle/>
                    <a:p>
                      <a:r>
                        <a:rPr lang="en-US" b="0" dirty="0">
                          <a:solidFill>
                            <a:schemeClr val="bg1"/>
                          </a:solidFill>
                          <a:latin typeface="Source Sans Pro" panose="020B0503030403020204" pitchFamily="34" charset="0"/>
                          <a:ea typeface="Source Sans Pro" panose="020B0503030403020204" pitchFamily="34" charset="0"/>
                        </a:rPr>
                        <a:t>What is happening in the external environment that is increasing demand for our offering?</a:t>
                      </a:r>
                    </a:p>
                  </a:txBody>
                  <a:tcPr/>
                </a:tc>
                <a:extLst>
                  <a:ext uri="{0D108BD9-81ED-4DB2-BD59-A6C34878D82A}">
                    <a16:rowId xmlns:a16="http://schemas.microsoft.com/office/drawing/2014/main" val="1262544696"/>
                  </a:ext>
                </a:extLst>
              </a:tr>
            </a:tbl>
          </a:graphicData>
        </a:graphic>
      </p:graphicFrame>
    </p:spTree>
    <p:extLst>
      <p:ext uri="{BB962C8B-B14F-4D97-AF65-F5344CB8AC3E}">
        <p14:creationId xmlns:p14="http://schemas.microsoft.com/office/powerpoint/2010/main" val="4162015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27FB6-B285-4DD0-A92C-64BD5946D6E6}"/>
              </a:ext>
            </a:extLst>
          </p:cNvPr>
          <p:cNvSpPr>
            <a:spLocks noGrp="1"/>
          </p:cNvSpPr>
          <p:nvPr>
            <p:ph type="title"/>
          </p:nvPr>
        </p:nvSpPr>
        <p:spPr/>
        <p:txBody>
          <a:bodyPr/>
          <a:lstStyle/>
          <a:p>
            <a:r>
              <a:rPr lang="en-US" dirty="0"/>
              <a:t>General Discussion</a:t>
            </a:r>
          </a:p>
        </p:txBody>
      </p:sp>
      <p:pic>
        <p:nvPicPr>
          <p:cNvPr id="5" name="Content Placeholder 4">
            <a:extLst>
              <a:ext uri="{FF2B5EF4-FFF2-40B4-BE49-F238E27FC236}">
                <a16:creationId xmlns:a16="http://schemas.microsoft.com/office/drawing/2014/main" id="{4F835049-6A00-4710-BD54-9D6AE08E404A}"/>
              </a:ext>
            </a:extLst>
          </p:cNvPr>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4800" y="2582111"/>
            <a:ext cx="6781800" cy="2379578"/>
          </a:xfrm>
        </p:spPr>
      </p:pic>
    </p:spTree>
    <p:extLst>
      <p:ext uri="{BB962C8B-B14F-4D97-AF65-F5344CB8AC3E}">
        <p14:creationId xmlns:p14="http://schemas.microsoft.com/office/powerpoint/2010/main" val="3613694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64DCE6-9E7E-4630-A6A9-AE0400EFCEE6}"/>
              </a:ext>
            </a:extLst>
          </p:cNvPr>
          <p:cNvSpPr>
            <a:spLocks noGrp="1"/>
          </p:cNvSpPr>
          <p:nvPr>
            <p:ph type="ctrTitle"/>
          </p:nvPr>
        </p:nvSpPr>
        <p:spPr/>
        <p:txBody>
          <a:bodyPr/>
          <a:lstStyle/>
          <a:p>
            <a:r>
              <a:rPr lang="en-US" dirty="0"/>
              <a:t>Questions</a:t>
            </a:r>
          </a:p>
        </p:txBody>
      </p:sp>
      <p:sp>
        <p:nvSpPr>
          <p:cNvPr id="5" name="Subtitle 4">
            <a:extLst>
              <a:ext uri="{FF2B5EF4-FFF2-40B4-BE49-F238E27FC236}">
                <a16:creationId xmlns:a16="http://schemas.microsoft.com/office/drawing/2014/main" id="{C52A0F8E-41AD-4AB6-8E0D-3B5E58464B68}"/>
              </a:ext>
            </a:extLst>
          </p:cNvPr>
          <p:cNvSpPr>
            <a:spLocks noGrp="1"/>
          </p:cNvSpPr>
          <p:nvPr>
            <p:ph type="subTitle" idx="1"/>
          </p:nvPr>
        </p:nvSpPr>
        <p:spPr>
          <a:xfrm>
            <a:off x="3276600" y="228600"/>
            <a:ext cx="990600" cy="685800"/>
          </a:xfrm>
        </p:spPr>
        <p:txBody>
          <a:bodyPr>
            <a:noAutofit/>
          </a:bodyPr>
          <a:lstStyle/>
          <a:p>
            <a:r>
              <a:rPr lang="en-US" sz="50000" dirty="0"/>
              <a:t>?</a:t>
            </a:r>
          </a:p>
        </p:txBody>
      </p:sp>
    </p:spTree>
    <p:extLst>
      <p:ext uri="{BB962C8B-B14F-4D97-AF65-F5344CB8AC3E}">
        <p14:creationId xmlns:p14="http://schemas.microsoft.com/office/powerpoint/2010/main" val="2983824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9CEB18-D339-45A5-BCB5-A685D745F38D}"/>
              </a:ext>
            </a:extLst>
          </p:cNvPr>
          <p:cNvSpPr>
            <a:spLocks noGrp="1"/>
          </p:cNvSpPr>
          <p:nvPr>
            <p:ph type="title"/>
          </p:nvPr>
        </p:nvSpPr>
        <p:spPr>
          <a:xfrm>
            <a:off x="304800" y="528348"/>
            <a:ext cx="6781800" cy="792162"/>
          </a:xfrm>
        </p:spPr>
        <p:txBody>
          <a:bodyPr>
            <a:noAutofit/>
          </a:bodyPr>
          <a:lstStyle/>
          <a:p>
            <a:r>
              <a:rPr lang="en-US" sz="3200" dirty="0">
                <a:solidFill>
                  <a:schemeClr val="bg2"/>
                </a:solidFill>
              </a:rPr>
              <a:t>Assignment #4</a:t>
            </a:r>
            <a:endParaRPr lang="en-US" sz="3200" dirty="0"/>
          </a:p>
        </p:txBody>
      </p:sp>
      <p:sp>
        <p:nvSpPr>
          <p:cNvPr id="4" name="Content Placeholder 3">
            <a:extLst>
              <a:ext uri="{FF2B5EF4-FFF2-40B4-BE49-F238E27FC236}">
                <a16:creationId xmlns:a16="http://schemas.microsoft.com/office/drawing/2014/main" id="{1433E580-89BE-4F2B-B942-9166602DA4B2}"/>
              </a:ext>
            </a:extLst>
          </p:cNvPr>
          <p:cNvSpPr>
            <a:spLocks noGrp="1"/>
          </p:cNvSpPr>
          <p:nvPr>
            <p:ph sz="quarter" idx="10"/>
          </p:nvPr>
        </p:nvSpPr>
        <p:spPr>
          <a:xfrm>
            <a:off x="304800" y="1447800"/>
            <a:ext cx="6781800" cy="4800600"/>
          </a:xfrm>
        </p:spPr>
        <p:txBody>
          <a:bodyPr>
            <a:normAutofit fontScale="47500" lnSpcReduction="20000"/>
          </a:bodyPr>
          <a:lstStyle/>
          <a:p>
            <a:pPr marL="285750" indent="-285750">
              <a:buFont typeface="Wingdings" panose="05000000000000000000" pitchFamily="2" charset="2"/>
              <a:buChar char="ü"/>
            </a:pPr>
            <a:r>
              <a:rPr lang="en-US" sz="3300" dirty="0">
                <a:latin typeface="Source Sans Pro" panose="020B0503030403020204" pitchFamily="34" charset="0"/>
                <a:ea typeface="Source Sans Pro" panose="020B0503030403020204" pitchFamily="34" charset="0"/>
              </a:rPr>
              <a:t>Complete your competitive analysis.</a:t>
            </a:r>
          </a:p>
          <a:p>
            <a:pPr marL="285750" indent="-285750">
              <a:buFont typeface="Wingdings" panose="05000000000000000000" pitchFamily="2" charset="2"/>
              <a:buChar char="ü"/>
            </a:pPr>
            <a:r>
              <a:rPr lang="en-US" sz="3300" dirty="0">
                <a:latin typeface="Source Sans Pro" panose="020B0503030403020204" pitchFamily="34" charset="0"/>
                <a:ea typeface="Source Sans Pro" panose="020B0503030403020204" pitchFamily="34" charset="0"/>
              </a:rPr>
              <a:t>Go to the Business Plan Template.</a:t>
            </a:r>
          </a:p>
          <a:p>
            <a:pPr marL="285750" indent="-285750">
              <a:buFont typeface="Wingdings" panose="05000000000000000000" pitchFamily="2" charset="2"/>
              <a:buChar char="ü"/>
            </a:pPr>
            <a:r>
              <a:rPr lang="en-US" sz="3300" dirty="0">
                <a:latin typeface="Source Sans Pro" panose="020B0503030403020204" pitchFamily="34" charset="0"/>
                <a:ea typeface="Source Sans Pro" panose="020B0503030403020204" pitchFamily="34" charset="0"/>
              </a:rPr>
              <a:t>Pass over the Executive Summary. Ignore it for now. Leave it blank. We will do it last.</a:t>
            </a:r>
          </a:p>
          <a:p>
            <a:pPr marL="285750" indent="-285750">
              <a:buFont typeface="Wingdings" panose="05000000000000000000" pitchFamily="2" charset="2"/>
              <a:buChar char="ü"/>
            </a:pPr>
            <a:r>
              <a:rPr lang="en-US" sz="3300" dirty="0">
                <a:latin typeface="Source Sans Pro" panose="020B0503030403020204" pitchFamily="34" charset="0"/>
                <a:ea typeface="Source Sans Pro" panose="020B0503030403020204" pitchFamily="34" charset="0"/>
              </a:rPr>
              <a:t>Go to the sections of the plan entitled “Competition” &amp; “Our Advantages”</a:t>
            </a:r>
          </a:p>
          <a:p>
            <a:pPr marL="285750" indent="-285750">
              <a:buFont typeface="Wingdings" panose="05000000000000000000" pitchFamily="2" charset="2"/>
              <a:buChar char="ü"/>
            </a:pPr>
            <a:r>
              <a:rPr lang="en-US" sz="3300" dirty="0">
                <a:latin typeface="Source Sans Pro" panose="020B0503030403020204" pitchFamily="34" charset="0"/>
                <a:ea typeface="Source Sans Pro" panose="020B0503030403020204" pitchFamily="34" charset="0"/>
              </a:rPr>
              <a:t>Create your table outlining the pros and cons of your competition  (or if you prefer list each competitor with a bullet point) and email it to Minister Dona. </a:t>
            </a:r>
          </a:p>
          <a:p>
            <a:pPr marL="285750" lvl="4" indent="-285750">
              <a:buFont typeface="Wingdings" panose="05000000000000000000" pitchFamily="2" charset="2"/>
              <a:buChar char="ü"/>
            </a:pPr>
            <a:r>
              <a:rPr lang="en-US" sz="3300" dirty="0">
                <a:latin typeface="Source Sans Pro" panose="020B0503030403020204" pitchFamily="34" charset="0"/>
                <a:ea typeface="Source Sans Pro" panose="020B0503030403020204" pitchFamily="34" charset="0"/>
              </a:rPr>
              <a:t>This section should include:</a:t>
            </a:r>
          </a:p>
          <a:p>
            <a:pPr marL="285750" lvl="4" indent="-285750">
              <a:buFont typeface="Wingdings" panose="05000000000000000000" pitchFamily="2" charset="2"/>
              <a:buChar char="ü"/>
            </a:pPr>
            <a:endParaRPr lang="en-US" sz="3300" dirty="0">
              <a:latin typeface="Source Sans Pro" panose="020B0503030403020204" pitchFamily="34" charset="0"/>
              <a:ea typeface="Source Sans Pro" panose="020B0503030403020204" pitchFamily="34" charset="0"/>
            </a:endParaRPr>
          </a:p>
          <a:p>
            <a:pPr lvl="5">
              <a:buFont typeface="Wingdings" panose="05000000000000000000" pitchFamily="2" charset="2"/>
              <a:buChar char="ü"/>
            </a:pPr>
            <a:r>
              <a:rPr lang="en-US" sz="2900" i="0" dirty="0">
                <a:solidFill>
                  <a:schemeClr val="bg1"/>
                </a:solidFill>
                <a:effectLst/>
                <a:latin typeface="Source Sans Pro" panose="020B0503030403020204" pitchFamily="34" charset="0"/>
                <a:ea typeface="Source Sans Pro" panose="020B0503030403020204" pitchFamily="34" charset="0"/>
              </a:rPr>
              <a:t>Company name</a:t>
            </a:r>
          </a:p>
          <a:p>
            <a:pPr lvl="5">
              <a:buFont typeface="Wingdings" panose="05000000000000000000" pitchFamily="2" charset="2"/>
              <a:buChar char="ü"/>
            </a:pPr>
            <a:r>
              <a:rPr lang="en-US" sz="2900" i="0" dirty="0">
                <a:solidFill>
                  <a:schemeClr val="bg1"/>
                </a:solidFill>
                <a:effectLst/>
                <a:latin typeface="Source Sans Pro" panose="020B0503030403020204" pitchFamily="34" charset="0"/>
                <a:ea typeface="Source Sans Pro" panose="020B0503030403020204" pitchFamily="34" charset="0"/>
              </a:rPr>
              <a:t>Website/Social media sites</a:t>
            </a:r>
          </a:p>
          <a:p>
            <a:pPr lvl="5">
              <a:buFont typeface="Wingdings" panose="05000000000000000000" pitchFamily="2" charset="2"/>
              <a:buChar char="ü"/>
            </a:pPr>
            <a:r>
              <a:rPr lang="en-US" sz="2900" i="0" dirty="0">
                <a:solidFill>
                  <a:schemeClr val="bg1"/>
                </a:solidFill>
                <a:effectLst/>
                <a:latin typeface="Source Sans Pro" panose="020B0503030403020204" pitchFamily="34" charset="0"/>
                <a:ea typeface="Source Sans Pro" panose="020B0503030403020204" pitchFamily="34" charset="0"/>
              </a:rPr>
              <a:t>Unique features</a:t>
            </a:r>
          </a:p>
          <a:p>
            <a:pPr lvl="5">
              <a:buFont typeface="Wingdings" panose="05000000000000000000" pitchFamily="2" charset="2"/>
              <a:buChar char="ü"/>
            </a:pPr>
            <a:r>
              <a:rPr lang="en-US" sz="2900" i="0" dirty="0">
                <a:solidFill>
                  <a:schemeClr val="bg1"/>
                </a:solidFill>
                <a:effectLst/>
                <a:latin typeface="Source Sans Pro" panose="020B0503030403020204" pitchFamily="34" charset="0"/>
                <a:ea typeface="Source Sans Pro" panose="020B0503030403020204" pitchFamily="34" charset="0"/>
              </a:rPr>
              <a:t>Pros and cons</a:t>
            </a:r>
          </a:p>
          <a:p>
            <a:pPr lvl="5">
              <a:buFont typeface="Wingdings" panose="05000000000000000000" pitchFamily="2" charset="2"/>
              <a:buChar char="ü"/>
            </a:pPr>
            <a:r>
              <a:rPr lang="en-US" sz="2900" i="0" dirty="0">
                <a:solidFill>
                  <a:schemeClr val="bg1"/>
                </a:solidFill>
                <a:effectLst/>
                <a:latin typeface="Source Sans Pro" panose="020B0503030403020204" pitchFamily="34" charset="0"/>
                <a:ea typeface="Source Sans Pro" panose="020B0503030403020204" pitchFamily="34" charset="0"/>
              </a:rPr>
              <a:t>Screenshots and additional links</a:t>
            </a:r>
          </a:p>
          <a:p>
            <a:pPr lvl="5">
              <a:buFont typeface="Wingdings" panose="05000000000000000000" pitchFamily="2" charset="2"/>
              <a:buChar char="ü"/>
            </a:pPr>
            <a:r>
              <a:rPr lang="en-US" sz="2900" dirty="0">
                <a:solidFill>
                  <a:schemeClr val="bg1"/>
                </a:solidFill>
                <a:latin typeface="Source Sans Pro" panose="020B0503030403020204" pitchFamily="34" charset="0"/>
                <a:ea typeface="Source Sans Pro" panose="020B0503030403020204" pitchFamily="34" charset="0"/>
              </a:rPr>
              <a:t>Product Pricing (Low, Medium, High)</a:t>
            </a:r>
          </a:p>
          <a:p>
            <a:pPr marL="2286000" lvl="5" indent="0">
              <a:buNone/>
            </a:pPr>
            <a:endParaRPr lang="en-US" sz="2500" dirty="0">
              <a:solidFill>
                <a:schemeClr val="bg1"/>
              </a:solidFill>
              <a:latin typeface="Source Sans Pro" panose="020B0503030403020204" pitchFamily="34" charset="0"/>
              <a:ea typeface="Source Sans Pro" panose="020B0503030403020204" pitchFamily="34" charset="0"/>
            </a:endParaRPr>
          </a:p>
          <a:p>
            <a:pPr lvl="4">
              <a:buFont typeface="Wingdings" panose="05000000000000000000" pitchFamily="2" charset="2"/>
              <a:buChar char="ü"/>
            </a:pPr>
            <a:r>
              <a:rPr lang="en-US" sz="3300" dirty="0">
                <a:solidFill>
                  <a:schemeClr val="bg1"/>
                </a:solidFill>
                <a:latin typeface="Source Sans Pro" panose="020B0503030403020204" pitchFamily="34" charset="0"/>
                <a:ea typeface="Source Sans Pro" panose="020B0503030403020204" pitchFamily="34" charset="0"/>
              </a:rPr>
              <a:t>Then complete the section on “Our Advantages” and list all of the advantages your business/product/service has over your competitors. And email it to Min. Dona</a:t>
            </a:r>
          </a:p>
          <a:p>
            <a:pPr marL="2800350" lvl="5" indent="-285750">
              <a:buFont typeface="Wingdings" panose="05000000000000000000" pitchFamily="2" charset="2"/>
              <a:buChar char="ü"/>
            </a:pPr>
            <a:endParaRPr lang="en-US" sz="3300" dirty="0">
              <a:latin typeface="Source Sans Pro" panose="020B0503030403020204" pitchFamily="34" charset="0"/>
              <a:ea typeface="Source Sans Pro" panose="020B0503030403020204" pitchFamily="34" charset="0"/>
            </a:endParaRPr>
          </a:p>
          <a:p>
            <a:endParaRPr lang="en-US"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525309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solidFill>
                  <a:schemeClr val="accent2"/>
                </a:solidFill>
              </a:rPr>
              <a:t>What This Section of Your Business Plan Template Looks Like:</a:t>
            </a:r>
            <a:endParaRPr lang="en-US" sz="2800" dirty="0"/>
          </a:p>
        </p:txBody>
      </p:sp>
      <p:sp>
        <p:nvSpPr>
          <p:cNvPr id="3" name="Content Placeholder 2"/>
          <p:cNvSpPr>
            <a:spLocks noGrp="1"/>
          </p:cNvSpPr>
          <p:nvPr>
            <p:ph idx="1"/>
          </p:nvPr>
        </p:nvSpPr>
        <p:spPr/>
        <p:txBody>
          <a:bodyPr>
            <a:normAutofit/>
          </a:bodyPr>
          <a:lstStyle/>
          <a:p>
            <a:pPr marL="914400" lvl="1" indent="-457200">
              <a:buFont typeface="+mj-lt"/>
              <a:buAutoNum type="arabicParenR" startAt="3"/>
            </a:pPr>
            <a:endParaRPr lang="en-US" b="1" dirty="0">
              <a:solidFill>
                <a:schemeClr val="accent2"/>
              </a:solidFill>
            </a:endParaRPr>
          </a:p>
          <a:p>
            <a:pPr marL="914400" lvl="1" indent="-457200">
              <a:buFont typeface="+mj-lt"/>
              <a:buAutoNum type="arabicParenR" startAt="3"/>
            </a:pPr>
            <a:endParaRPr lang="en-US" dirty="0"/>
          </a:p>
          <a:p>
            <a:pPr marL="914400" lvl="1" indent="-457200">
              <a:buFont typeface="+mj-lt"/>
              <a:buAutoNum type="arabicParenR" startAt="3"/>
            </a:pPr>
            <a:endParaRPr lang="en-US" dirty="0"/>
          </a:p>
          <a:p>
            <a:pPr marL="914400" lvl="1" indent="-457200">
              <a:buFont typeface="+mj-lt"/>
              <a:buAutoNum type="arabicParenR" startAt="3"/>
            </a:pPr>
            <a:endParaRPr lang="en-US" dirty="0"/>
          </a:p>
          <a:p>
            <a:endParaRPr lang="en-US" dirty="0"/>
          </a:p>
        </p:txBody>
      </p:sp>
      <p:pic>
        <p:nvPicPr>
          <p:cNvPr id="5" name="Picture 4">
            <a:extLst>
              <a:ext uri="{FF2B5EF4-FFF2-40B4-BE49-F238E27FC236}">
                <a16:creationId xmlns:a16="http://schemas.microsoft.com/office/drawing/2014/main" id="{00FE9E01-C190-4BB0-9DD2-ADBE704D3F2D}"/>
              </a:ext>
            </a:extLst>
          </p:cNvPr>
          <p:cNvPicPr>
            <a:picLocks noChangeAspect="1"/>
          </p:cNvPicPr>
          <p:nvPr/>
        </p:nvPicPr>
        <p:blipFill>
          <a:blip r:embed="rId2"/>
          <a:stretch>
            <a:fillRect/>
          </a:stretch>
        </p:blipFill>
        <p:spPr>
          <a:xfrm>
            <a:off x="457200" y="2095314"/>
            <a:ext cx="6249272" cy="2667372"/>
          </a:xfrm>
          <a:prstGeom prst="rect">
            <a:avLst/>
          </a:prstGeom>
        </p:spPr>
      </p:pic>
    </p:spTree>
    <p:extLst>
      <p:ext uri="{BB962C8B-B14F-4D97-AF65-F5344CB8AC3E}">
        <p14:creationId xmlns:p14="http://schemas.microsoft.com/office/powerpoint/2010/main" val="1525808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4909418-0460-40BA-A4DF-923CB96EACFD}"/>
              </a:ext>
            </a:extLst>
          </p:cNvPr>
          <p:cNvSpPr>
            <a:spLocks noGrp="1"/>
          </p:cNvSpPr>
          <p:nvPr>
            <p:ph sz="half" idx="1"/>
          </p:nvPr>
        </p:nvSpPr>
        <p:spPr>
          <a:xfrm>
            <a:off x="304800" y="990600"/>
            <a:ext cx="3276600" cy="4191000"/>
          </a:xfrm>
        </p:spPr>
        <p:txBody>
          <a:bodyPr>
            <a:noAutofit/>
          </a:bodyPr>
          <a:lstStyle/>
          <a:p>
            <a:r>
              <a:rPr lang="en-US" sz="1600" i="1" dirty="0"/>
              <a:t>1 Now I say, That the heir, as long as he is a child, </a:t>
            </a:r>
            <a:r>
              <a:rPr lang="en-US" sz="1600" i="1" dirty="0" err="1"/>
              <a:t>differeth</a:t>
            </a:r>
            <a:r>
              <a:rPr lang="en-US" sz="1600" i="1" dirty="0"/>
              <a:t> nothing from a servant, though he be lord of all; 2 But is under tutors and governors until the time appointed of the father. 3 Even so we, when we were children, were in bondage under the elements of the world: 4 But when the fulness of the time was come, God sent forth his Son, made of a woman, made under the law, 5 To redeem them that were under the law, that we might receive the adoption of sons.6 And because ye are sons, God hath sent forth the Spirit of his Son into your hearts, crying, Abba, Father. 7 Wherefore thou art no more a servant, but a son; and if a son, then an heir of God through Christ. Galatians 4:1-7</a:t>
            </a:r>
          </a:p>
        </p:txBody>
      </p:sp>
      <p:sp>
        <p:nvSpPr>
          <p:cNvPr id="15" name="Content Placeholder 14">
            <a:extLst>
              <a:ext uri="{FF2B5EF4-FFF2-40B4-BE49-F238E27FC236}">
                <a16:creationId xmlns:a16="http://schemas.microsoft.com/office/drawing/2014/main" id="{C97A8147-DF1D-4B95-B65A-2EB428FF023C}"/>
              </a:ext>
            </a:extLst>
          </p:cNvPr>
          <p:cNvSpPr>
            <a:spLocks noGrp="1"/>
          </p:cNvSpPr>
          <p:nvPr>
            <p:ph sz="half" idx="2"/>
          </p:nvPr>
        </p:nvSpPr>
        <p:spPr>
          <a:xfrm>
            <a:off x="3810000" y="1066800"/>
            <a:ext cx="3276600" cy="5181600"/>
          </a:xfrm>
        </p:spPr>
        <p:txBody>
          <a:bodyPr>
            <a:normAutofit fontScale="85000" lnSpcReduction="10000"/>
          </a:bodyPr>
          <a:lstStyle/>
          <a:p>
            <a:pPr marL="457200" indent="-457200">
              <a:buAutoNum type="arabicPeriod"/>
            </a:pPr>
            <a:r>
              <a:rPr lang="en-US" dirty="0"/>
              <a:t>We are all heirs and servants of Christ.</a:t>
            </a:r>
          </a:p>
          <a:p>
            <a:pPr marL="457200" indent="-457200">
              <a:buAutoNum type="arabicPeriod"/>
            </a:pPr>
            <a:r>
              <a:rPr lang="en-US" dirty="0"/>
              <a:t>God sends people who have gone before us to tutor us and to help govern us until the Father decides its time to release our inheritance to us.</a:t>
            </a:r>
          </a:p>
          <a:p>
            <a:pPr marL="457200" indent="-457200">
              <a:buAutoNum type="arabicPeriod"/>
            </a:pPr>
            <a:r>
              <a:rPr lang="en-US" dirty="0"/>
              <a:t>These people are sent to free us of the bondage.</a:t>
            </a:r>
          </a:p>
          <a:p>
            <a:pPr marL="457200" indent="-457200">
              <a:buAutoNum type="arabicPeriod"/>
            </a:pPr>
            <a:r>
              <a:rPr lang="en-US" dirty="0"/>
              <a:t>God sends His Son to redeem us from the foolishness into sonship.</a:t>
            </a:r>
          </a:p>
          <a:p>
            <a:pPr marL="457200" indent="-457200">
              <a:buAutoNum type="arabicPeriod"/>
            </a:pPr>
            <a:r>
              <a:rPr lang="en-US" dirty="0"/>
              <a:t>God ensures we have an intimate relationship (like Daddy and son)</a:t>
            </a:r>
          </a:p>
          <a:p>
            <a:pPr marL="457200" indent="-457200">
              <a:buAutoNum type="arabicPeriod"/>
            </a:pPr>
            <a:r>
              <a:rPr lang="en-US" dirty="0"/>
              <a:t>Once we complete this process, we are no more servants, we are sons.</a:t>
            </a:r>
          </a:p>
          <a:p>
            <a:pPr marL="457200" indent="-457200">
              <a:buAutoNum type="arabicPeriod"/>
            </a:pPr>
            <a:endParaRPr lang="en-US" dirty="0"/>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p:txBody>
      </p:sp>
      <p:sp>
        <p:nvSpPr>
          <p:cNvPr id="9" name="Title 8">
            <a:extLst>
              <a:ext uri="{FF2B5EF4-FFF2-40B4-BE49-F238E27FC236}">
                <a16:creationId xmlns:a16="http://schemas.microsoft.com/office/drawing/2014/main" id="{6FDFEB74-F9E7-4355-A34A-C0AA9876F8CC}"/>
              </a:ext>
            </a:extLst>
          </p:cNvPr>
          <p:cNvSpPr>
            <a:spLocks noGrp="1"/>
          </p:cNvSpPr>
          <p:nvPr>
            <p:ph type="title"/>
          </p:nvPr>
        </p:nvSpPr>
        <p:spPr>
          <a:xfrm>
            <a:off x="304800" y="76200"/>
            <a:ext cx="6781800" cy="792162"/>
          </a:xfrm>
        </p:spPr>
        <p:txBody>
          <a:bodyPr>
            <a:normAutofit fontScale="90000"/>
          </a:bodyPr>
          <a:lstStyle/>
          <a:p>
            <a:r>
              <a:rPr lang="en-US" dirty="0"/>
              <a:t>Word Nugget:  </a:t>
            </a:r>
            <a:r>
              <a:rPr lang="en-US" dirty="0">
                <a:solidFill>
                  <a:schemeClr val="accent2"/>
                </a:solidFill>
              </a:rPr>
              <a:t>The Heir </a:t>
            </a:r>
            <a:r>
              <a:rPr lang="en-US" dirty="0" err="1">
                <a:solidFill>
                  <a:schemeClr val="accent2"/>
                </a:solidFill>
              </a:rPr>
              <a:t>Differeth</a:t>
            </a:r>
            <a:r>
              <a:rPr lang="en-US" dirty="0">
                <a:solidFill>
                  <a:schemeClr val="accent2"/>
                </a:solidFill>
              </a:rPr>
              <a:t> Nothing from a Servant</a:t>
            </a:r>
            <a:endParaRPr lang="en-US" dirty="0"/>
          </a:p>
        </p:txBody>
      </p:sp>
    </p:spTree>
    <p:extLst>
      <p:ext uri="{BB962C8B-B14F-4D97-AF65-F5344CB8AC3E}">
        <p14:creationId xmlns:p14="http://schemas.microsoft.com/office/powerpoint/2010/main" val="3001649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32919"/>
            <a:ext cx="6781800" cy="792162"/>
          </a:xfrm>
        </p:spPr>
        <p:txBody>
          <a:bodyPr>
            <a:noAutofit/>
          </a:bodyPr>
          <a:lstStyle/>
          <a:p>
            <a:r>
              <a:rPr lang="en-US" sz="3600" dirty="0">
                <a:solidFill>
                  <a:schemeClr val="accent2"/>
                </a:solidFill>
              </a:rPr>
              <a:t>Word Nugget – Antonio Stanfield, Jr.</a:t>
            </a:r>
            <a:endParaRPr lang="en-US" sz="3600" dirty="0"/>
          </a:p>
        </p:txBody>
      </p:sp>
      <p:sp>
        <p:nvSpPr>
          <p:cNvPr id="6" name="Content Placeholder 2">
            <a:extLst>
              <a:ext uri="{FF2B5EF4-FFF2-40B4-BE49-F238E27FC236}">
                <a16:creationId xmlns:a16="http://schemas.microsoft.com/office/drawing/2014/main" id="{960CAEC6-E250-44D9-B47E-7D9845BC53E3}"/>
              </a:ext>
            </a:extLst>
          </p:cNvPr>
          <p:cNvSpPr txBox="1">
            <a:spLocks/>
          </p:cNvSpPr>
          <p:nvPr/>
        </p:nvSpPr>
        <p:spPr>
          <a:xfrm>
            <a:off x="457200" y="5648210"/>
            <a:ext cx="6781800" cy="981189"/>
          </a:xfrm>
          <a:prstGeom prst="rect">
            <a:avLst/>
          </a:prstGeom>
        </p:spPr>
        <p:txBody>
          <a:bodyPr vert="horz" lIns="91440" tIns="45720" rIns="91440" bIns="45720" rtlCol="0">
            <a:normAutofit/>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Arial" pitchFamily="34" charset="0"/>
              <a:buNone/>
            </a:pPr>
            <a:endParaRPr lang="en-US" dirty="0"/>
          </a:p>
          <a:p>
            <a:pPr marL="457200" lvl="1" indent="0">
              <a:buFont typeface="Arial" pitchFamily="34" charset="0"/>
              <a:buNone/>
            </a:pPr>
            <a:endParaRPr lang="en-US" dirty="0"/>
          </a:p>
          <a:p>
            <a:pPr marL="457200" lvl="1" indent="0">
              <a:buFont typeface="Arial" pitchFamily="34" charset="0"/>
              <a:buNone/>
            </a:pPr>
            <a:endParaRPr lang="en-US" sz="3200" b="1" dirty="0">
              <a:solidFill>
                <a:schemeClr val="accent6"/>
              </a:solidFill>
            </a:endParaRPr>
          </a:p>
          <a:p>
            <a:pPr marL="457200" lvl="1" indent="0">
              <a:buFont typeface="Arial" pitchFamily="34" charset="0"/>
              <a:buNone/>
            </a:pPr>
            <a:endParaRPr lang="en-US" sz="3200" b="1" dirty="0">
              <a:solidFill>
                <a:schemeClr val="accent6"/>
              </a:solidFill>
            </a:endParaRPr>
          </a:p>
          <a:p>
            <a:pPr marL="457200" lvl="1" indent="0">
              <a:buFont typeface="Arial" pitchFamily="34" charset="0"/>
              <a:buNone/>
            </a:pPr>
            <a:endParaRPr lang="en-US" dirty="0"/>
          </a:p>
          <a:p>
            <a:pPr marL="914400" lvl="1" indent="-457200">
              <a:buFont typeface="+mj-lt"/>
              <a:buAutoNum type="arabicParenR" startAt="3"/>
            </a:pPr>
            <a:endParaRPr lang="en-US" b="1" dirty="0">
              <a:solidFill>
                <a:schemeClr val="accent2"/>
              </a:solidFill>
            </a:endParaRPr>
          </a:p>
          <a:p>
            <a:pPr marL="914400" lvl="1" indent="-457200">
              <a:buFont typeface="+mj-lt"/>
              <a:buAutoNum type="arabicParenR" startAt="3"/>
            </a:pPr>
            <a:endParaRPr lang="en-US" dirty="0"/>
          </a:p>
          <a:p>
            <a:pPr marL="914400" lvl="1" indent="-457200">
              <a:buFont typeface="+mj-lt"/>
              <a:buAutoNum type="arabicParenR" startAt="3"/>
            </a:pPr>
            <a:endParaRPr lang="en-US" dirty="0"/>
          </a:p>
          <a:p>
            <a:pPr marL="914400" lvl="1" indent="-457200">
              <a:buFont typeface="+mj-lt"/>
              <a:buAutoNum type="arabicParenR" startAt="3"/>
            </a:pPr>
            <a:endParaRPr lang="en-US" dirty="0"/>
          </a:p>
          <a:p>
            <a:endParaRPr lang="en-US" dirty="0"/>
          </a:p>
        </p:txBody>
      </p:sp>
    </p:spTree>
    <p:extLst>
      <p:ext uri="{BB962C8B-B14F-4D97-AF65-F5344CB8AC3E}">
        <p14:creationId xmlns:p14="http://schemas.microsoft.com/office/powerpoint/2010/main" val="2321948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32919"/>
            <a:ext cx="6781800" cy="792162"/>
          </a:xfrm>
        </p:spPr>
        <p:txBody>
          <a:bodyPr>
            <a:noAutofit/>
          </a:bodyPr>
          <a:lstStyle/>
          <a:p>
            <a:r>
              <a:rPr lang="en-US" sz="3600" dirty="0">
                <a:solidFill>
                  <a:schemeClr val="accent2"/>
                </a:solidFill>
              </a:rPr>
              <a:t>Scoping Out the Competition</a:t>
            </a:r>
            <a:endParaRPr lang="en-US" sz="3600" dirty="0"/>
          </a:p>
        </p:txBody>
      </p:sp>
      <p:sp>
        <p:nvSpPr>
          <p:cNvPr id="6" name="Content Placeholder 2">
            <a:extLst>
              <a:ext uri="{FF2B5EF4-FFF2-40B4-BE49-F238E27FC236}">
                <a16:creationId xmlns:a16="http://schemas.microsoft.com/office/drawing/2014/main" id="{960CAEC6-E250-44D9-B47E-7D9845BC53E3}"/>
              </a:ext>
            </a:extLst>
          </p:cNvPr>
          <p:cNvSpPr txBox="1">
            <a:spLocks/>
          </p:cNvSpPr>
          <p:nvPr/>
        </p:nvSpPr>
        <p:spPr>
          <a:xfrm>
            <a:off x="457200" y="5648210"/>
            <a:ext cx="6781800" cy="981189"/>
          </a:xfrm>
          <a:prstGeom prst="rect">
            <a:avLst/>
          </a:prstGeom>
        </p:spPr>
        <p:txBody>
          <a:bodyPr vert="horz" lIns="91440" tIns="45720" rIns="91440" bIns="45720" rtlCol="0">
            <a:normAutofit/>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Arial" pitchFamily="34" charset="0"/>
              <a:buNone/>
            </a:pPr>
            <a:endParaRPr lang="en-US" dirty="0"/>
          </a:p>
          <a:p>
            <a:pPr marL="457200" lvl="1" indent="0">
              <a:buFont typeface="Arial" pitchFamily="34" charset="0"/>
              <a:buNone/>
            </a:pPr>
            <a:endParaRPr lang="en-US" dirty="0"/>
          </a:p>
          <a:p>
            <a:pPr marL="457200" lvl="1" indent="0">
              <a:buFont typeface="Arial" pitchFamily="34" charset="0"/>
              <a:buNone/>
            </a:pPr>
            <a:endParaRPr lang="en-US" sz="3200" b="1" dirty="0">
              <a:solidFill>
                <a:schemeClr val="accent6"/>
              </a:solidFill>
            </a:endParaRPr>
          </a:p>
          <a:p>
            <a:pPr marL="457200" lvl="1" indent="0">
              <a:buFont typeface="Arial" pitchFamily="34" charset="0"/>
              <a:buNone/>
            </a:pPr>
            <a:endParaRPr lang="en-US" sz="3200" b="1" dirty="0">
              <a:solidFill>
                <a:schemeClr val="accent6"/>
              </a:solidFill>
            </a:endParaRPr>
          </a:p>
          <a:p>
            <a:pPr marL="457200" lvl="1" indent="0">
              <a:buFont typeface="Arial" pitchFamily="34" charset="0"/>
              <a:buNone/>
            </a:pPr>
            <a:endParaRPr lang="en-US" dirty="0"/>
          </a:p>
          <a:p>
            <a:pPr marL="914400" lvl="1" indent="-457200">
              <a:buFont typeface="+mj-lt"/>
              <a:buAutoNum type="arabicParenR" startAt="3"/>
            </a:pPr>
            <a:endParaRPr lang="en-US" b="1" dirty="0">
              <a:solidFill>
                <a:schemeClr val="accent2"/>
              </a:solidFill>
            </a:endParaRPr>
          </a:p>
          <a:p>
            <a:pPr marL="914400" lvl="1" indent="-457200">
              <a:buFont typeface="+mj-lt"/>
              <a:buAutoNum type="arabicParenR" startAt="3"/>
            </a:pPr>
            <a:endParaRPr lang="en-US" dirty="0"/>
          </a:p>
          <a:p>
            <a:pPr marL="914400" lvl="1" indent="-457200">
              <a:buFont typeface="+mj-lt"/>
              <a:buAutoNum type="arabicParenR" startAt="3"/>
            </a:pPr>
            <a:endParaRPr lang="en-US" dirty="0"/>
          </a:p>
          <a:p>
            <a:pPr marL="914400" lvl="1" indent="-457200">
              <a:buFont typeface="+mj-lt"/>
              <a:buAutoNum type="arabicParenR" startAt="3"/>
            </a:pPr>
            <a:endParaRPr lang="en-US" dirty="0"/>
          </a:p>
          <a:p>
            <a:endParaRPr lang="en-US" dirty="0"/>
          </a:p>
        </p:txBody>
      </p:sp>
    </p:spTree>
    <p:extLst>
      <p:ext uri="{BB962C8B-B14F-4D97-AF65-F5344CB8AC3E}">
        <p14:creationId xmlns:p14="http://schemas.microsoft.com/office/powerpoint/2010/main" val="2146305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solidFill>
                  <a:schemeClr val="accent2"/>
                </a:solidFill>
              </a:rPr>
              <a:t>Why Competitive Research is Important</a:t>
            </a:r>
            <a:endParaRPr lang="en-US" sz="3600" dirty="0"/>
          </a:p>
        </p:txBody>
      </p:sp>
      <p:sp>
        <p:nvSpPr>
          <p:cNvPr id="3" name="Content Placeholder 2"/>
          <p:cNvSpPr>
            <a:spLocks noGrp="1"/>
          </p:cNvSpPr>
          <p:nvPr>
            <p:ph idx="1"/>
          </p:nvPr>
        </p:nvSpPr>
        <p:spPr>
          <a:xfrm>
            <a:off x="304800" y="1447800"/>
            <a:ext cx="6781800" cy="4648200"/>
          </a:xfrm>
        </p:spPr>
        <p:txBody>
          <a:bodyPr>
            <a:normAutofit fontScale="92500" lnSpcReduction="20000"/>
          </a:bodyPr>
          <a:lstStyle/>
          <a:p>
            <a:pPr marL="0" indent="0">
              <a:lnSpc>
                <a:spcPct val="120000"/>
              </a:lnSpc>
              <a:buNone/>
            </a:pPr>
            <a:r>
              <a:rPr lang="en-US" dirty="0">
                <a:latin typeface="Source Sans Pro" panose="020B0503030403020204" pitchFamily="34" charset="0"/>
                <a:ea typeface="Source Sans Pro" panose="020B0503030403020204" pitchFamily="34" charset="0"/>
              </a:rPr>
              <a:t>Competitive research helps you firm up your business concept in several ways. It helps you:</a:t>
            </a:r>
          </a:p>
          <a:p>
            <a:pPr lvl="1">
              <a:lnSpc>
                <a:spcPct val="120000"/>
              </a:lnSpc>
              <a:buFont typeface="Wingdings" panose="05000000000000000000" pitchFamily="2" charset="2"/>
              <a:buChar char="ü"/>
            </a:pPr>
            <a:r>
              <a:rPr lang="en-US" dirty="0">
                <a:latin typeface="Source Sans Pro" panose="020B0503030403020204" pitchFamily="34" charset="0"/>
                <a:ea typeface="Source Sans Pro" panose="020B0503030403020204" pitchFamily="34" charset="0"/>
              </a:rPr>
              <a:t>Understand why customers choose to buy from you or your competitors </a:t>
            </a:r>
          </a:p>
          <a:p>
            <a:pPr lvl="1">
              <a:lnSpc>
                <a:spcPct val="120000"/>
              </a:lnSpc>
              <a:buFont typeface="Wingdings" panose="05000000000000000000" pitchFamily="2" charset="2"/>
              <a:buChar char="ü"/>
            </a:pPr>
            <a:r>
              <a:rPr lang="en-US" dirty="0">
                <a:latin typeface="Source Sans Pro" panose="020B0503030403020204" pitchFamily="34" charset="0"/>
                <a:ea typeface="Source Sans Pro" panose="020B0503030403020204" pitchFamily="34" charset="0"/>
              </a:rPr>
              <a:t>How your competition is marketing their products or services</a:t>
            </a:r>
          </a:p>
          <a:p>
            <a:pPr lvl="1">
              <a:lnSpc>
                <a:spcPct val="120000"/>
              </a:lnSpc>
              <a:buFont typeface="Wingdings" panose="05000000000000000000" pitchFamily="2" charset="2"/>
              <a:buChar char="ü"/>
            </a:pPr>
            <a:r>
              <a:rPr lang="en-US" dirty="0">
                <a:latin typeface="Source Sans Pro" panose="020B0503030403020204" pitchFamily="34" charset="0"/>
                <a:ea typeface="Source Sans Pro" panose="020B0503030403020204" pitchFamily="34" charset="0"/>
              </a:rPr>
              <a:t>With ideas of how to improve your own marketing program</a:t>
            </a:r>
          </a:p>
          <a:p>
            <a:pPr lvl="1">
              <a:lnSpc>
                <a:spcPct val="120000"/>
              </a:lnSpc>
              <a:buFont typeface="Wingdings" panose="05000000000000000000" pitchFamily="2" charset="2"/>
              <a:buChar char="ü"/>
            </a:pPr>
            <a:r>
              <a:rPr lang="en-US" dirty="0">
                <a:latin typeface="Source Sans Pro" panose="020B0503030403020204" pitchFamily="34" charset="0"/>
                <a:ea typeface="Source Sans Pro" panose="020B0503030403020204" pitchFamily="34" charset="0"/>
              </a:rPr>
              <a:t>Identify market gaps and find the segment of the population that may be underserved, by analyzing the strengths and weaknesses of your competitors. </a:t>
            </a:r>
          </a:p>
          <a:p>
            <a:pPr lvl="1">
              <a:lnSpc>
                <a:spcPct val="120000"/>
              </a:lnSpc>
              <a:buFont typeface="Wingdings" panose="05000000000000000000" pitchFamily="2" charset="2"/>
              <a:buChar char="ü"/>
            </a:pPr>
            <a:r>
              <a:rPr lang="en-US" dirty="0">
                <a:latin typeface="Source Sans Pro" panose="020B0503030403020204" pitchFamily="34" charset="0"/>
                <a:ea typeface="Source Sans Pro" panose="020B0503030403020204" pitchFamily="34" charset="0"/>
              </a:rPr>
              <a:t>Understand your market by revealing trends in the marketplace that might have otherwise been missed</a:t>
            </a:r>
          </a:p>
          <a:p>
            <a:pPr lvl="1">
              <a:lnSpc>
                <a:spcPct val="120000"/>
              </a:lnSpc>
              <a:buFont typeface="Wingdings" panose="05000000000000000000" pitchFamily="2" charset="2"/>
              <a:buChar char="ü"/>
            </a:pPr>
            <a:r>
              <a:rPr lang="en-US" dirty="0">
                <a:latin typeface="Source Sans Pro" panose="020B0503030403020204" pitchFamily="34" charset="0"/>
                <a:ea typeface="Source Sans Pro" panose="020B0503030403020204" pitchFamily="34" charset="0"/>
              </a:rPr>
              <a:t>Improve value proposition for your customers by predicting where the market may go next</a:t>
            </a:r>
          </a:p>
          <a:p>
            <a:pPr marL="457200" lvl="1" indent="0">
              <a:buNone/>
            </a:pPr>
            <a:endParaRPr lang="en-US" sz="3200" b="1" dirty="0">
              <a:solidFill>
                <a:schemeClr val="accent6"/>
              </a:solidFill>
            </a:endParaRPr>
          </a:p>
          <a:p>
            <a:pPr marL="457200" lvl="1" indent="0">
              <a:buNone/>
            </a:pPr>
            <a:endParaRPr lang="en-US" dirty="0"/>
          </a:p>
          <a:p>
            <a:pPr marL="914400" lvl="1" indent="-457200">
              <a:buFont typeface="+mj-lt"/>
              <a:buAutoNum type="arabicParenR" startAt="3"/>
            </a:pPr>
            <a:endParaRPr lang="en-US" b="1" dirty="0">
              <a:solidFill>
                <a:schemeClr val="accent2"/>
              </a:solidFill>
            </a:endParaRPr>
          </a:p>
          <a:p>
            <a:pPr marL="914400" lvl="1" indent="-457200">
              <a:buFont typeface="+mj-lt"/>
              <a:buAutoNum type="arabicParenR" startAt="3"/>
            </a:pPr>
            <a:endParaRPr lang="en-US" dirty="0"/>
          </a:p>
          <a:p>
            <a:pPr marL="914400" lvl="1" indent="-457200">
              <a:buFont typeface="+mj-lt"/>
              <a:buAutoNum type="arabicParenR" startAt="3"/>
            </a:pPr>
            <a:endParaRPr lang="en-US" dirty="0"/>
          </a:p>
          <a:p>
            <a:pPr marL="914400" lvl="1" indent="-457200">
              <a:buFont typeface="+mj-lt"/>
              <a:buAutoNum type="arabicParenR" startAt="3"/>
            </a:pPr>
            <a:endParaRPr lang="en-US" dirty="0"/>
          </a:p>
          <a:p>
            <a:endParaRPr lang="en-US" dirty="0"/>
          </a:p>
        </p:txBody>
      </p:sp>
      <p:sp>
        <p:nvSpPr>
          <p:cNvPr id="6" name="Content Placeholder 2">
            <a:extLst>
              <a:ext uri="{FF2B5EF4-FFF2-40B4-BE49-F238E27FC236}">
                <a16:creationId xmlns:a16="http://schemas.microsoft.com/office/drawing/2014/main" id="{960CAEC6-E250-44D9-B47E-7D9845BC53E3}"/>
              </a:ext>
            </a:extLst>
          </p:cNvPr>
          <p:cNvSpPr txBox="1">
            <a:spLocks/>
          </p:cNvSpPr>
          <p:nvPr/>
        </p:nvSpPr>
        <p:spPr>
          <a:xfrm>
            <a:off x="457200" y="5648210"/>
            <a:ext cx="6781800" cy="981189"/>
          </a:xfrm>
          <a:prstGeom prst="rect">
            <a:avLst/>
          </a:prstGeom>
        </p:spPr>
        <p:txBody>
          <a:bodyPr vert="horz" lIns="91440" tIns="45720" rIns="91440" bIns="45720" rtlCol="0">
            <a:normAutofit/>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Arial" pitchFamily="34" charset="0"/>
              <a:buNone/>
            </a:pPr>
            <a:endParaRPr lang="en-US" dirty="0"/>
          </a:p>
          <a:p>
            <a:pPr marL="457200" lvl="1" indent="0">
              <a:buFont typeface="Arial" pitchFamily="34" charset="0"/>
              <a:buNone/>
            </a:pPr>
            <a:endParaRPr lang="en-US" dirty="0"/>
          </a:p>
          <a:p>
            <a:pPr marL="457200" lvl="1" indent="0">
              <a:buFont typeface="Arial" pitchFamily="34" charset="0"/>
              <a:buNone/>
            </a:pPr>
            <a:endParaRPr lang="en-US" sz="3200" b="1" dirty="0">
              <a:solidFill>
                <a:schemeClr val="accent6"/>
              </a:solidFill>
            </a:endParaRPr>
          </a:p>
          <a:p>
            <a:pPr marL="457200" lvl="1" indent="0">
              <a:buFont typeface="Arial" pitchFamily="34" charset="0"/>
              <a:buNone/>
            </a:pPr>
            <a:endParaRPr lang="en-US" sz="3200" b="1" dirty="0">
              <a:solidFill>
                <a:schemeClr val="accent6"/>
              </a:solidFill>
            </a:endParaRPr>
          </a:p>
          <a:p>
            <a:pPr marL="457200" lvl="1" indent="0">
              <a:buFont typeface="Arial" pitchFamily="34" charset="0"/>
              <a:buNone/>
            </a:pPr>
            <a:endParaRPr lang="en-US" dirty="0"/>
          </a:p>
          <a:p>
            <a:pPr marL="914400" lvl="1" indent="-457200">
              <a:buFont typeface="+mj-lt"/>
              <a:buAutoNum type="arabicParenR" startAt="3"/>
            </a:pPr>
            <a:endParaRPr lang="en-US" b="1" dirty="0">
              <a:solidFill>
                <a:schemeClr val="accent2"/>
              </a:solidFill>
            </a:endParaRPr>
          </a:p>
          <a:p>
            <a:pPr marL="914400" lvl="1" indent="-457200">
              <a:buFont typeface="+mj-lt"/>
              <a:buAutoNum type="arabicParenR" startAt="3"/>
            </a:pPr>
            <a:endParaRPr lang="en-US" dirty="0"/>
          </a:p>
          <a:p>
            <a:pPr marL="914400" lvl="1" indent="-457200">
              <a:buFont typeface="+mj-lt"/>
              <a:buAutoNum type="arabicParenR" startAt="3"/>
            </a:pPr>
            <a:endParaRPr lang="en-US" dirty="0"/>
          </a:p>
          <a:p>
            <a:pPr marL="914400" lvl="1" indent="-457200">
              <a:buFont typeface="+mj-lt"/>
              <a:buAutoNum type="arabicParenR" startAt="3"/>
            </a:pPr>
            <a:endParaRPr lang="en-US" dirty="0"/>
          </a:p>
          <a:p>
            <a:endParaRPr lang="en-US" dirty="0"/>
          </a:p>
        </p:txBody>
      </p:sp>
    </p:spTree>
    <p:extLst>
      <p:ext uri="{BB962C8B-B14F-4D97-AF65-F5344CB8AC3E}">
        <p14:creationId xmlns:p14="http://schemas.microsoft.com/office/powerpoint/2010/main" val="3023982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1948-14D9-4C5E-A28F-C4F2FB49CBE7}"/>
              </a:ext>
            </a:extLst>
          </p:cNvPr>
          <p:cNvSpPr>
            <a:spLocks noGrp="1"/>
          </p:cNvSpPr>
          <p:nvPr>
            <p:ph type="title"/>
          </p:nvPr>
        </p:nvSpPr>
        <p:spPr>
          <a:xfrm>
            <a:off x="152400" y="228600"/>
            <a:ext cx="6934200" cy="792162"/>
          </a:xfrm>
        </p:spPr>
        <p:txBody>
          <a:bodyPr>
            <a:noAutofit/>
          </a:bodyPr>
          <a:lstStyle/>
          <a:p>
            <a:r>
              <a:rPr lang="en-US" sz="3300" dirty="0">
                <a:solidFill>
                  <a:schemeClr val="accent2"/>
                </a:solidFill>
              </a:rPr>
              <a:t>Competitive Analysis </a:t>
            </a:r>
            <a:r>
              <a:rPr lang="en-US" sz="3300" dirty="0"/>
              <a:t>Tips &amp; Tricks</a:t>
            </a:r>
          </a:p>
        </p:txBody>
      </p:sp>
      <p:sp>
        <p:nvSpPr>
          <p:cNvPr id="3" name="Content Placeholder 2">
            <a:extLst>
              <a:ext uri="{FF2B5EF4-FFF2-40B4-BE49-F238E27FC236}">
                <a16:creationId xmlns:a16="http://schemas.microsoft.com/office/drawing/2014/main" id="{C7321A47-C53B-43B0-801F-9F217D3232E2}"/>
              </a:ext>
            </a:extLst>
          </p:cNvPr>
          <p:cNvSpPr>
            <a:spLocks noGrp="1"/>
          </p:cNvSpPr>
          <p:nvPr>
            <p:ph idx="1"/>
          </p:nvPr>
        </p:nvSpPr>
        <p:spPr>
          <a:xfrm>
            <a:off x="228600" y="1020762"/>
            <a:ext cx="6781800" cy="5532438"/>
          </a:xfrm>
        </p:spPr>
        <p:txBody>
          <a:bodyPr>
            <a:normAutofit lnSpcReduction="10000"/>
          </a:bodyPr>
          <a:lstStyle/>
          <a:p>
            <a:pPr algn="l">
              <a:buFont typeface="Wingdings" panose="05000000000000000000" pitchFamily="2" charset="2"/>
              <a:buChar char="ü"/>
            </a:pPr>
            <a:r>
              <a:rPr lang="en-US" sz="1800" i="0" dirty="0">
                <a:effectLst/>
                <a:latin typeface="Source Sans Pro" panose="020B0503030403020204" pitchFamily="34" charset="0"/>
                <a:ea typeface="Source Sans Pro" panose="020B0503030403020204" pitchFamily="34" charset="0"/>
              </a:rPr>
              <a:t>Competitive analysis is a broad term for the practice of researching, analyzing, and comparing competitors in relation to yourself.</a:t>
            </a:r>
          </a:p>
          <a:p>
            <a:pPr algn="l">
              <a:buFont typeface="Wingdings" panose="05000000000000000000" pitchFamily="2" charset="2"/>
              <a:buChar char="ü"/>
            </a:pPr>
            <a:endParaRPr lang="en-US" sz="1800" i="0" dirty="0">
              <a:effectLst/>
              <a:latin typeface="Source Sans Pro" panose="020B0503030403020204" pitchFamily="34" charset="0"/>
              <a:ea typeface="Source Sans Pro" panose="020B0503030403020204" pitchFamily="34" charset="0"/>
            </a:endParaRPr>
          </a:p>
          <a:p>
            <a:pPr>
              <a:buFont typeface="Wingdings" panose="05000000000000000000" pitchFamily="2" charset="2"/>
              <a:buChar char="ü"/>
            </a:pPr>
            <a:r>
              <a:rPr lang="en-US" sz="1800" i="0" dirty="0">
                <a:effectLst/>
                <a:latin typeface="Source Sans Pro" panose="020B0503030403020204" pitchFamily="34" charset="0"/>
                <a:ea typeface="Source Sans Pro" panose="020B0503030403020204" pitchFamily="34" charset="0"/>
              </a:rPr>
              <a:t>Two Types of Competitors:</a:t>
            </a:r>
          </a:p>
          <a:p>
            <a:pPr lvl="1">
              <a:buFont typeface="Wingdings" panose="05000000000000000000" pitchFamily="2" charset="2"/>
              <a:buChar char="ü"/>
            </a:pPr>
            <a:r>
              <a:rPr lang="en-US" sz="1800" i="0" dirty="0">
                <a:effectLst/>
                <a:latin typeface="Source Sans Pro" panose="020B0503030403020204" pitchFamily="34" charset="0"/>
                <a:ea typeface="Source Sans Pro" panose="020B0503030403020204" pitchFamily="34" charset="0"/>
              </a:rPr>
              <a:t>Direct competitors are targeting the same customer base you’re targeting. They are solving the same problem that you are trying to solve and sell a similar product or service.</a:t>
            </a:r>
          </a:p>
          <a:p>
            <a:pPr lvl="1">
              <a:buFont typeface="Wingdings" panose="05000000000000000000" pitchFamily="2" charset="2"/>
              <a:buChar char="ü"/>
            </a:pPr>
            <a:r>
              <a:rPr lang="en-US" sz="1800" i="0" dirty="0">
                <a:effectLst/>
                <a:latin typeface="Source Sans Pro" panose="020B0503030403020204" pitchFamily="34" charset="0"/>
                <a:ea typeface="Source Sans Pro" panose="020B0503030403020204" pitchFamily="34" charset="0"/>
              </a:rPr>
              <a:t>Indirect competitors may sell something similar to your product or service but target a different audience, or they may target your same customer base but have a slightly different product or service.</a:t>
            </a:r>
          </a:p>
          <a:p>
            <a:pPr lvl="1">
              <a:buFont typeface="Wingdings" panose="05000000000000000000" pitchFamily="2" charset="2"/>
              <a:buChar char="ü"/>
            </a:pPr>
            <a:endParaRPr lang="en-US" sz="1800" i="0" dirty="0">
              <a:effectLst/>
              <a:latin typeface="Source Sans Pro" panose="020B0503030403020204" pitchFamily="34" charset="0"/>
              <a:ea typeface="Source Sans Pro" panose="020B0503030403020204" pitchFamily="34" charset="0"/>
            </a:endParaRPr>
          </a:p>
          <a:p>
            <a:pPr>
              <a:buFont typeface="Wingdings" panose="05000000000000000000" pitchFamily="2" charset="2"/>
              <a:buChar char="ü"/>
            </a:pPr>
            <a:r>
              <a:rPr lang="en-US" sz="1800" dirty="0">
                <a:latin typeface="Source Sans Pro" panose="020B0503030403020204" pitchFamily="34" charset="0"/>
                <a:ea typeface="Source Sans Pro" panose="020B0503030403020204" pitchFamily="34" charset="0"/>
              </a:rPr>
              <a:t>It’s important to study both types for 2 reasons</a:t>
            </a:r>
            <a:r>
              <a:rPr lang="en-US" sz="2200" dirty="0">
                <a:latin typeface="Source Sans Pro" panose="020B0503030403020204" pitchFamily="34" charset="0"/>
                <a:ea typeface="Source Sans Pro" panose="020B0503030403020204" pitchFamily="34" charset="0"/>
              </a:rPr>
              <a:t>: </a:t>
            </a:r>
          </a:p>
          <a:p>
            <a:pPr lvl="1">
              <a:buFont typeface="Wingdings" panose="05000000000000000000" pitchFamily="2" charset="2"/>
              <a:buChar char="ü"/>
            </a:pPr>
            <a:r>
              <a:rPr lang="en-US" sz="1800" dirty="0">
                <a:latin typeface="Source Sans Pro" panose="020B0503030403020204" pitchFamily="34" charset="0"/>
                <a:ea typeface="Source Sans Pro" panose="020B0503030403020204" pitchFamily="34" charset="0"/>
              </a:rPr>
              <a:t>It could highlight opportunities for expanding your business model now or in the future, and </a:t>
            </a:r>
          </a:p>
          <a:p>
            <a:pPr lvl="1">
              <a:buFont typeface="Wingdings" panose="05000000000000000000" pitchFamily="2" charset="2"/>
              <a:buChar char="ü"/>
            </a:pPr>
            <a:r>
              <a:rPr lang="en-US" sz="1800" dirty="0">
                <a:latin typeface="Source Sans Pro" panose="020B0503030403020204" pitchFamily="34" charset="0"/>
                <a:ea typeface="Source Sans Pro" panose="020B0503030403020204" pitchFamily="34" charset="0"/>
              </a:rPr>
              <a:t>It could also highlight a threat to your business of which you would otherwise be unaware.</a:t>
            </a:r>
          </a:p>
          <a:p>
            <a:pPr lvl="1">
              <a:buFont typeface="Wingdings" panose="05000000000000000000" pitchFamily="2" charset="2"/>
              <a:buChar char="ü"/>
            </a:pPr>
            <a:endParaRPr lang="en-US" sz="1800" dirty="0">
              <a:latin typeface="Source Sans Pro" panose="020B0503030403020204" pitchFamily="34" charset="0"/>
              <a:ea typeface="Source Sans Pro" panose="020B0503030403020204" pitchFamily="34" charset="0"/>
            </a:endParaRPr>
          </a:p>
          <a:p>
            <a:pPr>
              <a:buFont typeface="Wingdings" panose="05000000000000000000" pitchFamily="2" charset="2"/>
              <a:buChar char="ü"/>
            </a:pPr>
            <a:endParaRPr lang="en-US" sz="2200" i="0" dirty="0">
              <a:effectLst/>
              <a:latin typeface="Source Sans Pro" panose="020B0503030403020204" pitchFamily="34" charset="0"/>
              <a:ea typeface="Source Sans Pro" panose="020B0503030403020204" pitchFamily="34" charset="0"/>
            </a:endParaRPr>
          </a:p>
          <a:p>
            <a:pPr>
              <a:buFont typeface="Wingdings" panose="05000000000000000000" pitchFamily="2" charset="2"/>
              <a:buChar char="ü"/>
            </a:pPr>
            <a:endParaRPr lang="en-US" sz="2200" i="0" dirty="0">
              <a:effectLst/>
              <a:latin typeface="Source Sans Pro" panose="020B0503030403020204" pitchFamily="34" charset="0"/>
              <a:ea typeface="Source Sans Pro" panose="020B0503030403020204" pitchFamily="34" charset="0"/>
            </a:endParaRPr>
          </a:p>
          <a:p>
            <a:pPr lvl="1">
              <a:buFont typeface="Wingdings" panose="05000000000000000000" pitchFamily="2" charset="2"/>
              <a:buChar char="ü"/>
            </a:pPr>
            <a:endParaRPr lang="en-US" sz="1600" i="0" dirty="0">
              <a:effectLst/>
              <a:latin typeface="Source Sans Pro" panose="020B0503030403020204" pitchFamily="34" charset="0"/>
              <a:ea typeface="Source Sans Pro" panose="020B0503030403020204" pitchFamily="34" charset="0"/>
            </a:endParaRPr>
          </a:p>
          <a:p>
            <a:pPr>
              <a:buFont typeface="Wingdings" panose="05000000000000000000" pitchFamily="2" charset="2"/>
              <a:buChar char="ü"/>
            </a:pPr>
            <a:endParaRPr lang="en-US" sz="1800" dirty="0">
              <a:latin typeface="Source Sans Pro" panose="020B0503030403020204" pitchFamily="34" charset="0"/>
              <a:ea typeface="Source Sans Pro" panose="020B0503030403020204" pitchFamily="34" charset="0"/>
            </a:endParaRPr>
          </a:p>
          <a:p>
            <a:pPr lvl="1"/>
            <a:endParaRPr lang="en-US" sz="1600" dirty="0">
              <a:latin typeface="Source Sans Pro" panose="020B0503030403020204" pitchFamily="34" charset="0"/>
              <a:ea typeface="Source Sans Pro" panose="020B0503030403020204" pitchFamily="34" charset="0"/>
            </a:endParaRPr>
          </a:p>
          <a:p>
            <a:pPr lvl="1"/>
            <a:endParaRPr lang="en-US" sz="1600" dirty="0">
              <a:latin typeface="Source Sans Pro" panose="020B0503030403020204" pitchFamily="34" charset="0"/>
              <a:ea typeface="Source Sans Pro" panose="020B0503030403020204" pitchFamily="34" charset="0"/>
            </a:endParaRPr>
          </a:p>
          <a:p>
            <a:endParaRPr lang="en-US" sz="18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803031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1948-14D9-4C5E-A28F-C4F2FB49CBE7}"/>
              </a:ext>
            </a:extLst>
          </p:cNvPr>
          <p:cNvSpPr>
            <a:spLocks noGrp="1"/>
          </p:cNvSpPr>
          <p:nvPr>
            <p:ph type="title"/>
          </p:nvPr>
        </p:nvSpPr>
        <p:spPr>
          <a:xfrm>
            <a:off x="76200" y="152400"/>
            <a:ext cx="6934200" cy="792162"/>
          </a:xfrm>
        </p:spPr>
        <p:txBody>
          <a:bodyPr>
            <a:noAutofit/>
          </a:bodyPr>
          <a:lstStyle/>
          <a:p>
            <a:r>
              <a:rPr lang="en-US" sz="3300" dirty="0">
                <a:solidFill>
                  <a:schemeClr val="accent2"/>
                </a:solidFill>
              </a:rPr>
              <a:t>Getting Started On </a:t>
            </a:r>
            <a:r>
              <a:rPr lang="en-US" sz="3300" dirty="0"/>
              <a:t>Your Competitive  Research</a:t>
            </a:r>
          </a:p>
        </p:txBody>
      </p:sp>
      <p:sp>
        <p:nvSpPr>
          <p:cNvPr id="3" name="Content Placeholder 2">
            <a:extLst>
              <a:ext uri="{FF2B5EF4-FFF2-40B4-BE49-F238E27FC236}">
                <a16:creationId xmlns:a16="http://schemas.microsoft.com/office/drawing/2014/main" id="{C7321A47-C53B-43B0-801F-9F217D3232E2}"/>
              </a:ext>
            </a:extLst>
          </p:cNvPr>
          <p:cNvSpPr>
            <a:spLocks noGrp="1"/>
          </p:cNvSpPr>
          <p:nvPr>
            <p:ph idx="1"/>
          </p:nvPr>
        </p:nvSpPr>
        <p:spPr>
          <a:xfrm>
            <a:off x="228600" y="1295400"/>
            <a:ext cx="6781800" cy="4648200"/>
          </a:xfrm>
        </p:spPr>
        <p:txBody>
          <a:bodyPr>
            <a:noAutofit/>
          </a:bodyPr>
          <a:lstStyle/>
          <a:p>
            <a:pPr algn="l">
              <a:buFont typeface="Wingdings" panose="05000000000000000000" pitchFamily="2" charset="2"/>
              <a:buChar char="ü"/>
            </a:pPr>
            <a:r>
              <a:rPr lang="en-US" sz="2000" i="0" dirty="0">
                <a:effectLst/>
                <a:latin typeface="Source Sans Pro" panose="020B0503030403020204" pitchFamily="34" charset="0"/>
                <a:ea typeface="Source Sans Pro" panose="020B0503030403020204" pitchFamily="34" charset="0"/>
              </a:rPr>
              <a:t>Identify main competitors</a:t>
            </a:r>
          </a:p>
          <a:p>
            <a:pPr algn="l">
              <a:buFont typeface="Wingdings" panose="05000000000000000000" pitchFamily="2" charset="2"/>
              <a:buChar char="ü"/>
            </a:pPr>
            <a:endParaRPr lang="en-US" sz="2000" i="0" dirty="0">
              <a:effectLst/>
              <a:latin typeface="Source Sans Pro" panose="020B0503030403020204" pitchFamily="34" charset="0"/>
              <a:ea typeface="Source Sans Pro" panose="020B0503030403020204" pitchFamily="34" charset="0"/>
            </a:endParaRPr>
          </a:p>
          <a:p>
            <a:pPr lvl="1">
              <a:buFont typeface="Wingdings" panose="05000000000000000000" pitchFamily="2" charset="2"/>
              <a:buChar char="ü"/>
            </a:pPr>
            <a:r>
              <a:rPr lang="en-US" sz="1800" i="0" dirty="0">
                <a:effectLst/>
                <a:latin typeface="Source Sans Pro" panose="020B0503030403020204" pitchFamily="34" charset="0"/>
                <a:ea typeface="Source Sans Pro" panose="020B0503030403020204" pitchFamily="34" charset="0"/>
              </a:rPr>
              <a:t>The easiest way to do this is simply by searching your product or service category on the web and seeing what comes up. </a:t>
            </a:r>
          </a:p>
          <a:p>
            <a:pPr lvl="1">
              <a:buFont typeface="Wingdings" panose="05000000000000000000" pitchFamily="2" charset="2"/>
              <a:buChar char="ü"/>
            </a:pPr>
            <a:r>
              <a:rPr lang="en-US" sz="1800" i="0" dirty="0">
                <a:effectLst/>
                <a:latin typeface="Source Sans Pro" panose="020B0503030403020204" pitchFamily="34" charset="0"/>
                <a:ea typeface="Source Sans Pro" panose="020B0503030403020204" pitchFamily="34" charset="0"/>
              </a:rPr>
              <a:t>The goal is to cast a wide net and get an idea of who your main competitors are. </a:t>
            </a:r>
          </a:p>
          <a:p>
            <a:pPr lvl="1">
              <a:buFont typeface="Wingdings" panose="05000000000000000000" pitchFamily="2" charset="2"/>
              <a:buChar char="ü"/>
            </a:pPr>
            <a:endParaRPr lang="en-US" sz="1800" i="0" dirty="0">
              <a:effectLst/>
              <a:latin typeface="Source Sans Pro" panose="020B0503030403020204" pitchFamily="34" charset="0"/>
              <a:ea typeface="Source Sans Pro" panose="020B0503030403020204" pitchFamily="34" charset="0"/>
            </a:endParaRPr>
          </a:p>
          <a:p>
            <a:pPr lvl="1">
              <a:buFont typeface="Wingdings" panose="05000000000000000000" pitchFamily="2" charset="2"/>
              <a:buChar char="ü"/>
            </a:pPr>
            <a:r>
              <a:rPr lang="en-US" sz="1800" i="0" dirty="0">
                <a:effectLst/>
                <a:latin typeface="Source Sans Pro" panose="020B0503030403020204" pitchFamily="34" charset="0"/>
                <a:ea typeface="Source Sans Pro" panose="020B0503030403020204" pitchFamily="34" charset="0"/>
              </a:rPr>
              <a:t>Another good way to identify direct and indirect competitors is to ask your potential customers what services they are already using.</a:t>
            </a:r>
            <a:endParaRPr lang="en-US" sz="1800" dirty="0">
              <a:latin typeface="Source Sans Pro" panose="020B0503030403020204" pitchFamily="34" charset="0"/>
              <a:ea typeface="Source Sans Pro" panose="020B0503030403020204" pitchFamily="34" charset="0"/>
            </a:endParaRPr>
          </a:p>
          <a:p>
            <a:endParaRPr lang="en-US" sz="18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773068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1948-14D9-4C5E-A28F-C4F2FB49CBE7}"/>
              </a:ext>
            </a:extLst>
          </p:cNvPr>
          <p:cNvSpPr>
            <a:spLocks noGrp="1"/>
          </p:cNvSpPr>
          <p:nvPr>
            <p:ph type="title"/>
          </p:nvPr>
        </p:nvSpPr>
        <p:spPr>
          <a:xfrm>
            <a:off x="76200" y="152400"/>
            <a:ext cx="6934200" cy="792162"/>
          </a:xfrm>
        </p:spPr>
        <p:txBody>
          <a:bodyPr>
            <a:noAutofit/>
          </a:bodyPr>
          <a:lstStyle/>
          <a:p>
            <a:r>
              <a:rPr lang="en-US" sz="3300" dirty="0">
                <a:solidFill>
                  <a:schemeClr val="accent2"/>
                </a:solidFill>
              </a:rPr>
              <a:t>Getting Started On </a:t>
            </a:r>
            <a:r>
              <a:rPr lang="en-US" sz="3300" dirty="0"/>
              <a:t>Your Competitive  Research</a:t>
            </a:r>
          </a:p>
        </p:txBody>
      </p:sp>
      <p:sp>
        <p:nvSpPr>
          <p:cNvPr id="3" name="Content Placeholder 2">
            <a:extLst>
              <a:ext uri="{FF2B5EF4-FFF2-40B4-BE49-F238E27FC236}">
                <a16:creationId xmlns:a16="http://schemas.microsoft.com/office/drawing/2014/main" id="{C7321A47-C53B-43B0-801F-9F217D3232E2}"/>
              </a:ext>
            </a:extLst>
          </p:cNvPr>
          <p:cNvSpPr>
            <a:spLocks noGrp="1"/>
          </p:cNvSpPr>
          <p:nvPr>
            <p:ph idx="1"/>
          </p:nvPr>
        </p:nvSpPr>
        <p:spPr>
          <a:xfrm>
            <a:off x="228600" y="1295400"/>
            <a:ext cx="6781800" cy="4648200"/>
          </a:xfrm>
        </p:spPr>
        <p:txBody>
          <a:bodyPr>
            <a:noAutofit/>
          </a:bodyPr>
          <a:lstStyle/>
          <a:p>
            <a:pPr algn="l">
              <a:buFont typeface="Wingdings" panose="05000000000000000000" pitchFamily="2" charset="2"/>
              <a:buChar char="ü"/>
            </a:pPr>
            <a:r>
              <a:rPr lang="en-US" sz="2000" i="0" dirty="0">
                <a:effectLst/>
                <a:latin typeface="Source Sans Pro" panose="020B0503030403020204" pitchFamily="34" charset="0"/>
                <a:ea typeface="Source Sans Pro" panose="020B0503030403020204" pitchFamily="34" charset="0"/>
              </a:rPr>
              <a:t>Analyze competitors' online presence</a:t>
            </a:r>
          </a:p>
          <a:p>
            <a:pPr algn="l">
              <a:buFont typeface="Wingdings" panose="05000000000000000000" pitchFamily="2" charset="2"/>
              <a:buChar char="ü"/>
            </a:pPr>
            <a:endParaRPr lang="en-US" sz="2000" i="0" dirty="0">
              <a:effectLst/>
              <a:latin typeface="Source Sans Pro" panose="020B0503030403020204" pitchFamily="34" charset="0"/>
              <a:ea typeface="Source Sans Pro" panose="020B0503030403020204" pitchFamily="34" charset="0"/>
            </a:endParaRPr>
          </a:p>
          <a:p>
            <a:pPr>
              <a:buFont typeface="Wingdings" panose="05000000000000000000" pitchFamily="2" charset="2"/>
              <a:buChar char="ü"/>
            </a:pPr>
            <a:r>
              <a:rPr lang="en-US" sz="2000" i="0" dirty="0">
                <a:effectLst/>
                <a:latin typeface="Source Sans Pro" panose="020B0503030403020204" pitchFamily="34" charset="0"/>
                <a:ea typeface="Source Sans Pro" panose="020B0503030403020204" pitchFamily="34" charset="0"/>
              </a:rPr>
              <a:t>Look at their website, the type of content they are publishing, any blogs, white papers, </a:t>
            </a:r>
            <a:r>
              <a:rPr lang="en-US" sz="2000" dirty="0">
                <a:latin typeface="Source Sans Pro" panose="020B0503030403020204" pitchFamily="34" charset="0"/>
                <a:ea typeface="Source Sans Pro" panose="020B0503030403020204" pitchFamily="34" charset="0"/>
              </a:rPr>
              <a:t>and social media presence and content </a:t>
            </a:r>
            <a:r>
              <a:rPr lang="en-US" sz="2000" i="0" dirty="0">
                <a:effectLst/>
                <a:latin typeface="Source Sans Pro" panose="020B0503030403020204" pitchFamily="34" charset="0"/>
                <a:ea typeface="Source Sans Pro" panose="020B0503030403020204" pitchFamily="34" charset="0"/>
              </a:rPr>
              <a:t>being provided about their products and how to use them. </a:t>
            </a:r>
          </a:p>
        </p:txBody>
      </p:sp>
    </p:spTree>
    <p:extLst>
      <p:ext uri="{BB962C8B-B14F-4D97-AF65-F5344CB8AC3E}">
        <p14:creationId xmlns:p14="http://schemas.microsoft.com/office/powerpoint/2010/main" val="1270401378"/>
      </p:ext>
    </p:extLst>
  </p:cSld>
  <p:clrMapOvr>
    <a:masterClrMapping/>
  </p:clrMapOvr>
</p:sld>
</file>

<file path=ppt/theme/theme1.xml><?xml version="1.0" encoding="utf-8"?>
<a:theme xmlns:a="http://schemas.openxmlformats.org/drawingml/2006/main" name="PresenterMedia.com Animated Theme">
  <a:themeElements>
    <a:clrScheme name="my colors">
      <a:dk1>
        <a:sysClr val="windowText" lastClr="000000"/>
      </a:dk1>
      <a:lt1>
        <a:sysClr val="window" lastClr="FFFFFF"/>
      </a:lt1>
      <a:dk2>
        <a:srgbClr val="1C3554"/>
      </a:dk2>
      <a:lt2>
        <a:srgbClr val="BFDBFF"/>
      </a:lt2>
      <a:accent1>
        <a:srgbClr val="0072FF"/>
      </a:accent1>
      <a:accent2>
        <a:srgbClr val="BFDBFF"/>
      </a:accent2>
      <a:accent3>
        <a:srgbClr val="386BA9"/>
      </a:accent3>
      <a:accent4>
        <a:srgbClr val="1C3554"/>
      </a:accent4>
      <a:accent5>
        <a:srgbClr val="38A989"/>
      </a:accent5>
      <a:accent6>
        <a:srgbClr val="FF8800"/>
      </a:accent6>
      <a:hlink>
        <a:srgbClr val="FF8800"/>
      </a:hlink>
      <a:folHlink>
        <a:srgbClr val="FF880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erMedia.com Static Theme">
  <a:themeElements>
    <a:clrScheme name="my colors">
      <a:dk1>
        <a:sysClr val="windowText" lastClr="000000"/>
      </a:dk1>
      <a:lt1>
        <a:sysClr val="window" lastClr="FFFFFF"/>
      </a:lt1>
      <a:dk2>
        <a:srgbClr val="1C3554"/>
      </a:dk2>
      <a:lt2>
        <a:srgbClr val="BFDBFF"/>
      </a:lt2>
      <a:accent1>
        <a:srgbClr val="0072FF"/>
      </a:accent1>
      <a:accent2>
        <a:srgbClr val="BFDBFF"/>
      </a:accent2>
      <a:accent3>
        <a:srgbClr val="386BA9"/>
      </a:accent3>
      <a:accent4>
        <a:srgbClr val="1C3554"/>
      </a:accent4>
      <a:accent5>
        <a:srgbClr val="38A989"/>
      </a:accent5>
      <a:accent6>
        <a:srgbClr val="FF8800"/>
      </a:accent6>
      <a:hlink>
        <a:srgbClr val="FF8800"/>
      </a:hlink>
      <a:folHlink>
        <a:srgbClr val="FF880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4749BE7CE6A714192CDC64904EEC680" ma:contentTypeVersion="14" ma:contentTypeDescription="Create a new document." ma:contentTypeScope="" ma:versionID="58ee51ece93442f41e7d0fb212809a33">
  <xsd:schema xmlns:xsd="http://www.w3.org/2001/XMLSchema" xmlns:xs="http://www.w3.org/2001/XMLSchema" xmlns:p="http://schemas.microsoft.com/office/2006/metadata/properties" xmlns:ns3="0d91a206-a239-423d-9996-c67fa95d6b92" xmlns:ns4="f970ece5-26bd-45d6-b336-f16265953745" targetNamespace="http://schemas.microsoft.com/office/2006/metadata/properties" ma:root="true" ma:fieldsID="29b8a2b7163470013ba4221c41584e83" ns3:_="" ns4:_="">
    <xsd:import namespace="0d91a206-a239-423d-9996-c67fa95d6b92"/>
    <xsd:import namespace="f970ece5-26bd-45d6-b336-f1626595374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91a206-a239-423d-9996-c67fa95d6b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970ece5-26bd-45d6-b336-f1626595374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7B4E7D6-18E7-4512-9A5C-1B2E8AE72D38}">
  <ds:schemaRefs>
    <ds:schemaRef ds:uri="http://schemas.microsoft.com/sharepoint/v3/contenttype/forms"/>
  </ds:schemaRefs>
</ds:datastoreItem>
</file>

<file path=customXml/itemProps2.xml><?xml version="1.0" encoding="utf-8"?>
<ds:datastoreItem xmlns:ds="http://schemas.openxmlformats.org/officeDocument/2006/customXml" ds:itemID="{CC662D41-58C6-4D5A-A8B7-EBE142ED06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91a206-a239-423d-9996-c67fa95d6b92"/>
    <ds:schemaRef ds:uri="f970ece5-26bd-45d6-b336-f162659537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B4D8F2-A260-430B-835A-56F1FDB555CA}">
  <ds:schemaRefs>
    <ds:schemaRef ds:uri="f970ece5-26bd-45d6-b336-f16265953745"/>
    <ds:schemaRef ds:uri="http://purl.org/dc/dcmitype/"/>
    <ds:schemaRef ds:uri="http://schemas.microsoft.com/office/2006/documentManagement/types"/>
    <ds:schemaRef ds:uri="http://www.w3.org/XML/1998/namespace"/>
    <ds:schemaRef ds:uri="http://schemas.microsoft.com/office/infopath/2007/PartnerControls"/>
    <ds:schemaRef ds:uri="http://purl.org/dc/terms/"/>
    <ds:schemaRef ds:uri="0d91a206-a239-423d-9996-c67fa95d6b92"/>
    <ds:schemaRef ds:uri="http://schemas.openxmlformats.org/package/2006/metadata/core-properti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12883</TotalTime>
  <Words>2299</Words>
  <Application>Microsoft Office PowerPoint</Application>
  <PresentationFormat>On-screen Show (4:3)</PresentationFormat>
  <Paragraphs>254</Paragraphs>
  <Slides>25</Slides>
  <Notes>3</Notes>
  <HiddenSlides>5</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Calibri</vt:lpstr>
      <vt:lpstr>Impact</vt:lpstr>
      <vt:lpstr>Source Sans Pro</vt:lpstr>
      <vt:lpstr>Tahoma</vt:lpstr>
      <vt:lpstr>Wingdings</vt:lpstr>
      <vt:lpstr>PresenterMedia.com Animated Theme</vt:lpstr>
      <vt:lpstr>PresenterMedia.com Static Theme</vt:lpstr>
      <vt:lpstr>GW Academy Meeting 04/26/22: Scoping Out the Competition </vt:lpstr>
      <vt:lpstr>Agenda : Scoping Out the Competition</vt:lpstr>
      <vt:lpstr>Word Nugget:  The Heir Differeth Nothing from a Servant</vt:lpstr>
      <vt:lpstr>Word Nugget – Antonio Stanfield, Jr.</vt:lpstr>
      <vt:lpstr>Scoping Out the Competition</vt:lpstr>
      <vt:lpstr>Why Competitive Research is Important</vt:lpstr>
      <vt:lpstr>Competitive Analysis Tips &amp; Tricks</vt:lpstr>
      <vt:lpstr>Getting Started On Your Competitive  Research</vt:lpstr>
      <vt:lpstr>Getting Started On Your Competitive  Research</vt:lpstr>
      <vt:lpstr>Getting Started On Your Competitive  Research</vt:lpstr>
      <vt:lpstr>Getting Started On Your Competitive  Research</vt:lpstr>
      <vt:lpstr>Getting Started On Your Competitive  Research</vt:lpstr>
      <vt:lpstr>Getting Started On Your Competitive  Research</vt:lpstr>
      <vt:lpstr>Getting Started On Your Competitive  Research</vt:lpstr>
      <vt:lpstr>Getting Started On Your Competitive  Research</vt:lpstr>
      <vt:lpstr>Getting Started On Your Competitive  Research</vt:lpstr>
      <vt:lpstr>Getting Started On Your Competitive  Research</vt:lpstr>
      <vt:lpstr>Example Exercise – Gary Cage</vt:lpstr>
      <vt:lpstr>Qualitative Research</vt:lpstr>
      <vt:lpstr>Quantitative Research</vt:lpstr>
      <vt:lpstr>Questions Your Research Should Answer</vt:lpstr>
      <vt:lpstr>General Discussion</vt:lpstr>
      <vt:lpstr>Questions</vt:lpstr>
      <vt:lpstr>Assignment #4</vt:lpstr>
      <vt:lpstr>What This Section of Your Business Plan Template Looks Like: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Earth</dc:title>
  <dc:creator>PresenterMedia.com</dc:creator>
  <cp:lastModifiedBy>Dona Franklin</cp:lastModifiedBy>
  <cp:revision>188</cp:revision>
  <dcterms:created xsi:type="dcterms:W3CDTF">2010-11-24T18:19:10Z</dcterms:created>
  <dcterms:modified xsi:type="dcterms:W3CDTF">2022-04-27T00:37:12Z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0x01010004749BE7CE6A714192CDC64904EEC680</vt:lpwstr>
  </property>
</Properties>
</file>