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3" r:id="rId2"/>
  </p:sldMasterIdLst>
  <p:notesMasterIdLst>
    <p:notesMasterId r:id="rId17"/>
  </p:notesMasterIdLst>
  <p:sldIdLst>
    <p:sldId id="256" r:id="rId3"/>
    <p:sldId id="262" r:id="rId4"/>
    <p:sldId id="325" r:id="rId5"/>
    <p:sldId id="326" r:id="rId6"/>
    <p:sldId id="316" r:id="rId7"/>
    <p:sldId id="329" r:id="rId8"/>
    <p:sldId id="317" r:id="rId9"/>
    <p:sldId id="312" r:id="rId10"/>
    <p:sldId id="314" r:id="rId11"/>
    <p:sldId id="330" r:id="rId12"/>
    <p:sldId id="327" r:id="rId13"/>
    <p:sldId id="328" r:id="rId14"/>
    <p:sldId id="279" r:id="rId15"/>
    <p:sldId id="32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DCD"/>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F5B7C-B636-4546-8218-2CD9BA166408}" v="49" dt="2022-03-25T20:47:58.536"/>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3" autoAdjust="0"/>
    <p:restoredTop sz="94660"/>
  </p:normalViewPr>
  <p:slideViewPr>
    <p:cSldViewPr>
      <p:cViewPr varScale="1">
        <p:scale>
          <a:sx n="105" d="100"/>
          <a:sy n="105" d="100"/>
        </p:scale>
        <p:origin x="19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 Franklin" userId="2acd941e-139c-450a-aa78-f80cac47a7c4" providerId="ADAL" clId="{B5CF5B7C-B636-4546-8218-2CD9BA166408}"/>
    <pc:docChg chg="custSel modSld">
      <pc:chgData name="Dona Franklin" userId="2acd941e-139c-450a-aa78-f80cac47a7c4" providerId="ADAL" clId="{B5CF5B7C-B636-4546-8218-2CD9BA166408}" dt="2022-03-25T20:50:00.260" v="406" actId="20577"/>
      <pc:docMkLst>
        <pc:docMk/>
      </pc:docMkLst>
      <pc:sldChg chg="modSp">
        <pc:chgData name="Dona Franklin" userId="2acd941e-139c-450a-aa78-f80cac47a7c4" providerId="ADAL" clId="{B5CF5B7C-B636-4546-8218-2CD9BA166408}" dt="2022-03-25T20:47:58.536" v="286" actId="20577"/>
        <pc:sldMkLst>
          <pc:docMk/>
          <pc:sldMk cId="2477459960" sldId="256"/>
        </pc:sldMkLst>
        <pc:spChg chg="mod">
          <ac:chgData name="Dona Franklin" userId="2acd941e-139c-450a-aa78-f80cac47a7c4" providerId="ADAL" clId="{B5CF5B7C-B636-4546-8218-2CD9BA166408}" dt="2022-03-25T20:47:58.536" v="286" actId="20577"/>
          <ac:spMkLst>
            <pc:docMk/>
            <pc:sldMk cId="2477459960" sldId="256"/>
            <ac:spMk id="2" creationId="{00000000-0000-0000-0000-000000000000}"/>
          </ac:spMkLst>
        </pc:spChg>
      </pc:sldChg>
      <pc:sldChg chg="modSp mod">
        <pc:chgData name="Dona Franklin" userId="2acd941e-139c-450a-aa78-f80cac47a7c4" providerId="ADAL" clId="{B5CF5B7C-B636-4546-8218-2CD9BA166408}" dt="2022-03-25T20:50:00.260" v="406" actId="20577"/>
        <pc:sldMkLst>
          <pc:docMk/>
          <pc:sldMk cId="2534958805" sldId="262"/>
        </pc:sldMkLst>
        <pc:spChg chg="mod">
          <ac:chgData name="Dona Franklin" userId="2acd941e-139c-450a-aa78-f80cac47a7c4" providerId="ADAL" clId="{B5CF5B7C-B636-4546-8218-2CD9BA166408}" dt="2022-03-25T19:49:21.975" v="207" actId="20577"/>
          <ac:spMkLst>
            <pc:docMk/>
            <pc:sldMk cId="2534958805" sldId="262"/>
            <ac:spMk id="10" creationId="{00000000-0000-0000-0000-000000000000}"/>
          </ac:spMkLst>
        </pc:spChg>
        <pc:spChg chg="mod">
          <ac:chgData name="Dona Franklin" userId="2acd941e-139c-450a-aa78-f80cac47a7c4" providerId="ADAL" clId="{B5CF5B7C-B636-4546-8218-2CD9BA166408}" dt="2022-03-25T20:49:38.682" v="378" actId="20577"/>
          <ac:spMkLst>
            <pc:docMk/>
            <pc:sldMk cId="2534958805" sldId="262"/>
            <ac:spMk id="11" creationId="{00000000-0000-0000-0000-000000000000}"/>
          </ac:spMkLst>
        </pc:spChg>
        <pc:spChg chg="mod">
          <ac:chgData name="Dona Franklin" userId="2acd941e-139c-450a-aa78-f80cac47a7c4" providerId="ADAL" clId="{B5CF5B7C-B636-4546-8218-2CD9BA166408}" dt="2022-03-25T20:48:16.981" v="316" actId="20577"/>
          <ac:spMkLst>
            <pc:docMk/>
            <pc:sldMk cId="2534958805" sldId="262"/>
            <ac:spMk id="14" creationId="{00000000-0000-0000-0000-000000000000}"/>
          </ac:spMkLst>
        </pc:spChg>
        <pc:spChg chg="mod">
          <ac:chgData name="Dona Franklin" userId="2acd941e-139c-450a-aa78-f80cac47a7c4" providerId="ADAL" clId="{B5CF5B7C-B636-4546-8218-2CD9BA166408}" dt="2022-03-25T20:48:27.733" v="336" actId="20577"/>
          <ac:spMkLst>
            <pc:docMk/>
            <pc:sldMk cId="2534958805" sldId="262"/>
            <ac:spMk id="15" creationId="{00000000-0000-0000-0000-000000000000}"/>
          </ac:spMkLst>
        </pc:spChg>
        <pc:spChg chg="mod">
          <ac:chgData name="Dona Franklin" userId="2acd941e-139c-450a-aa78-f80cac47a7c4" providerId="ADAL" clId="{B5CF5B7C-B636-4546-8218-2CD9BA166408}" dt="2022-03-25T19:46:47.080" v="99" actId="20577"/>
          <ac:spMkLst>
            <pc:docMk/>
            <pc:sldMk cId="2534958805" sldId="262"/>
            <ac:spMk id="21" creationId="{00000000-0000-0000-0000-000000000000}"/>
          </ac:spMkLst>
        </pc:spChg>
        <pc:spChg chg="mod">
          <ac:chgData name="Dona Franklin" userId="2acd941e-139c-450a-aa78-f80cac47a7c4" providerId="ADAL" clId="{B5CF5B7C-B636-4546-8218-2CD9BA166408}" dt="2022-03-25T19:47:34.389" v="133" actId="20577"/>
          <ac:spMkLst>
            <pc:docMk/>
            <pc:sldMk cId="2534958805" sldId="262"/>
            <ac:spMk id="24" creationId="{00000000-0000-0000-0000-000000000000}"/>
          </ac:spMkLst>
        </pc:spChg>
        <pc:spChg chg="mod">
          <ac:chgData name="Dona Franklin" userId="2acd941e-139c-450a-aa78-f80cac47a7c4" providerId="ADAL" clId="{B5CF5B7C-B636-4546-8218-2CD9BA166408}" dt="2022-03-25T20:49:24.479" v="343" actId="20577"/>
          <ac:spMkLst>
            <pc:docMk/>
            <pc:sldMk cId="2534958805" sldId="262"/>
            <ac:spMk id="26" creationId="{6816B15A-628B-4FDA-BCD4-2D0001587348}"/>
          </ac:spMkLst>
        </pc:spChg>
        <pc:spChg chg="mod">
          <ac:chgData name="Dona Franklin" userId="2acd941e-139c-450a-aa78-f80cac47a7c4" providerId="ADAL" clId="{B5CF5B7C-B636-4546-8218-2CD9BA166408}" dt="2022-03-25T20:49:48.473" v="386" actId="20577"/>
          <ac:spMkLst>
            <pc:docMk/>
            <pc:sldMk cId="2534958805" sldId="262"/>
            <ac:spMk id="27" creationId="{10A5D0BC-D5A5-4F45-B6F6-D40B9131DA5E}"/>
          </ac:spMkLst>
        </pc:spChg>
        <pc:spChg chg="mod">
          <ac:chgData name="Dona Franklin" userId="2acd941e-139c-450a-aa78-f80cac47a7c4" providerId="ADAL" clId="{B5CF5B7C-B636-4546-8218-2CD9BA166408}" dt="2022-03-25T20:50:00.260" v="406" actId="20577"/>
          <ac:spMkLst>
            <pc:docMk/>
            <pc:sldMk cId="2534958805" sldId="262"/>
            <ac:spMk id="29" creationId="{E38AA532-71FD-4509-A24C-B7A4166489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0F47A-4DB5-42DA-BD51-DADC0D3DB118}" type="datetimeFigureOut">
              <a:rPr lang="en-US" smtClean="0"/>
              <a:t>3/25/2022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45C2-1A24-4BE2-931F-DB6571790A40}" type="slidenum">
              <a:rPr lang="en-US" smtClean="0"/>
              <a:t>‹#›</a:t>
            </a:fld>
            <a:endParaRPr lang="en-US"/>
          </a:p>
        </p:txBody>
      </p:sp>
    </p:spTree>
    <p:extLst>
      <p:ext uri="{BB962C8B-B14F-4D97-AF65-F5344CB8AC3E}">
        <p14:creationId xmlns:p14="http://schemas.microsoft.com/office/powerpoint/2010/main" val="213910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4BBB45C2-1A24-4BE2-931F-DB6571790A40}" type="slidenum">
              <a:rPr lang="en-US" smtClean="0"/>
              <a:t>1</a:t>
            </a:fld>
            <a:endParaRPr lang="en-US"/>
          </a:p>
        </p:txBody>
      </p:sp>
    </p:spTree>
    <p:extLst>
      <p:ext uri="{BB962C8B-B14F-4D97-AF65-F5344CB8AC3E}">
        <p14:creationId xmlns:p14="http://schemas.microsoft.com/office/powerpoint/2010/main" val="2090665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7" name="Rectangle 6"/>
          <p:cNvSpPr/>
          <p:nvPr userDrawn="1"/>
        </p:nvSpPr>
        <p:spPr>
          <a:xfrm>
            <a:off x="0" y="3466011"/>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3/25/2022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20A7E0D-444C-454A-84EA-C980ED32D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0080" y="2726140"/>
            <a:ext cx="3112665" cy="702860"/>
          </a:xfrm>
          <a:prstGeom prst="rect">
            <a:avLst/>
          </a:prstGeom>
        </p:spPr>
      </p:pic>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523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3/25/2022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698DAB4C-FACA-4E9B-9FD3-C16432F26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782" y="5791200"/>
            <a:ext cx="1115291" cy="251840"/>
          </a:xfrm>
          <a:prstGeom prst="rect">
            <a:avLst/>
          </a:prstGeom>
        </p:spPr>
      </p:pic>
    </p:spTree>
    <p:extLst>
      <p:ext uri="{BB962C8B-B14F-4D97-AF65-F5344CB8AC3E}">
        <p14:creationId xmlns:p14="http://schemas.microsoft.com/office/powerpoint/2010/main" val="314810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3/25/2022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Text&#10;&#10;Description automatically generated">
            <a:extLst>
              <a:ext uri="{FF2B5EF4-FFF2-40B4-BE49-F238E27FC236}">
                <a16:creationId xmlns:a16="http://schemas.microsoft.com/office/drawing/2014/main" id="{13ACDA73-DC9E-47B8-99D1-C00FAD7E91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695" y="2923622"/>
            <a:ext cx="2238102" cy="505378"/>
          </a:xfrm>
          <a:prstGeom prst="rect">
            <a:avLst/>
          </a:prstGeom>
        </p:spPr>
      </p:pic>
    </p:spTree>
    <p:extLst>
      <p:ext uri="{BB962C8B-B14F-4D97-AF65-F5344CB8AC3E}">
        <p14:creationId xmlns:p14="http://schemas.microsoft.com/office/powerpoint/2010/main" val="423387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26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271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9" name="Picture 8" descr="Text&#10;&#10;Description automatically generated">
            <a:extLst>
              <a:ext uri="{FF2B5EF4-FFF2-40B4-BE49-F238E27FC236}">
                <a16:creationId xmlns:a16="http://schemas.microsoft.com/office/drawing/2014/main" id="{420273D4-821D-44E0-AC1B-960DC2115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967" y="6469635"/>
            <a:ext cx="1115291" cy="251840"/>
          </a:xfrm>
          <a:prstGeom prst="rect">
            <a:avLst/>
          </a:prstGeom>
        </p:spPr>
      </p:pic>
    </p:spTree>
    <p:extLst>
      <p:ext uri="{BB962C8B-B14F-4D97-AF65-F5344CB8AC3E}">
        <p14:creationId xmlns:p14="http://schemas.microsoft.com/office/powerpoint/2010/main" val="3401868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04485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9376AFDC-03AE-48AD-A703-FD9A720D0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137124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6705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409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3/25/2022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30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2765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425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97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10" name="Rectangle 9"/>
          <p:cNvSpPr/>
          <p:nvPr userDrawn="1"/>
        </p:nvSpPr>
        <p:spPr>
          <a:xfrm>
            <a:off x="0" y="-10886"/>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72D836B9-2D0A-4AD7-A15E-925B939611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12992"/>
            <a:ext cx="1115291" cy="251840"/>
          </a:xfrm>
          <a:prstGeom prst="rect">
            <a:avLst/>
          </a:prstGeom>
        </p:spPr>
      </p:pic>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690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149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174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71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283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9" name="slid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C5A48F1-2066-4841-B717-1C1CF09728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21056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7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BC6E3E07-DB31-4287-9912-26672913460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6" r:id="rId4"/>
    <p:sldLayoutId id="2147483701"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F9D29CD0-1900-4FE0-80B5-6A02ADCF971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29449414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eachonline.ca/tools-trends/facilitating-student-engagement/how-to-prepare-and-moderate-online-discussions-for-online-learning" TargetMode="Externa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nlife.ca/audio/andrew-fountain-bible-truth" TargetMode="Externa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114800"/>
            <a:ext cx="7772400" cy="933450"/>
          </a:xfrm>
        </p:spPr>
        <p:txBody>
          <a:bodyPr>
            <a:normAutofit fontScale="90000"/>
          </a:bodyPr>
          <a:lstStyle/>
          <a:p>
            <a:r>
              <a:rPr lang="en-US" dirty="0">
                <a:solidFill>
                  <a:schemeClr val="bg2"/>
                </a:solidFill>
              </a:rPr>
              <a:t>GW Academy Meeting 3/22/22: The Why of Your Business</a:t>
            </a:r>
            <a:br>
              <a:rPr lang="en-US" dirty="0">
                <a:solidFill>
                  <a:schemeClr val="bg2"/>
                </a:solidFill>
              </a:rPr>
            </a:br>
            <a:endParaRPr lang="en-US" dirty="0"/>
          </a:p>
        </p:txBody>
      </p:sp>
      <p:sp>
        <p:nvSpPr>
          <p:cNvPr id="3" name="Subtitle 2"/>
          <p:cNvSpPr>
            <a:spLocks noGrp="1"/>
          </p:cNvSpPr>
          <p:nvPr>
            <p:ph type="subTitle" idx="1"/>
          </p:nvPr>
        </p:nvSpPr>
        <p:spPr/>
        <p:txBody>
          <a:bodyPr>
            <a:noAutofit/>
          </a:bodyPr>
          <a:lstStyle/>
          <a:p>
            <a:r>
              <a:rPr lang="en-US" sz="1200" b="1" i="1" baseline="30000" dirty="0"/>
              <a:t>1</a:t>
            </a:r>
            <a:r>
              <a:rPr lang="en-US" sz="1200" b="1" i="1" dirty="0"/>
              <a:t>Arise, shine; for thy light is come, and the glory of the LORD is risen upon thee. </a:t>
            </a:r>
            <a:br>
              <a:rPr lang="en-US" sz="1200" b="1" i="1" dirty="0"/>
            </a:br>
            <a:r>
              <a:rPr lang="en-US" sz="1200" b="1" i="1" baseline="30000" dirty="0"/>
              <a:t>2</a:t>
            </a:r>
            <a:r>
              <a:rPr lang="en-US" sz="1200" b="1" i="1" dirty="0"/>
              <a:t> For, behold, the darkness shall cover the earth, and gross darkness the people: </a:t>
            </a:r>
            <a:br>
              <a:rPr lang="en-US" sz="1200" b="1" i="1" dirty="0"/>
            </a:br>
            <a:r>
              <a:rPr lang="en-US" sz="1200" b="1" i="1" dirty="0"/>
              <a:t>but the LORD shall arise upon thee, and his glory shall be seen upon thee. </a:t>
            </a:r>
          </a:p>
          <a:p>
            <a:r>
              <a:rPr lang="en-US" sz="1200" b="1" i="1" dirty="0"/>
              <a:t>Isaiah 60:1-2</a:t>
            </a:r>
          </a:p>
        </p:txBody>
      </p:sp>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7FB6-B285-4DD0-A92C-64BD5946D6E6}"/>
              </a:ext>
            </a:extLst>
          </p:cNvPr>
          <p:cNvSpPr>
            <a:spLocks noGrp="1"/>
          </p:cNvSpPr>
          <p:nvPr>
            <p:ph type="title"/>
          </p:nvPr>
        </p:nvSpPr>
        <p:spPr/>
        <p:txBody>
          <a:bodyPr/>
          <a:lstStyle/>
          <a:p>
            <a:r>
              <a:rPr lang="en-US" dirty="0"/>
              <a:t>General Discussion</a:t>
            </a:r>
          </a:p>
        </p:txBody>
      </p:sp>
      <p:pic>
        <p:nvPicPr>
          <p:cNvPr id="5" name="Content Placeholder 4">
            <a:extLst>
              <a:ext uri="{FF2B5EF4-FFF2-40B4-BE49-F238E27FC236}">
                <a16:creationId xmlns:a16="http://schemas.microsoft.com/office/drawing/2014/main" id="{4F835049-6A00-4710-BD54-9D6AE08E404A}"/>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2582111"/>
            <a:ext cx="6781800" cy="2379578"/>
          </a:xfrm>
        </p:spPr>
      </p:pic>
    </p:spTree>
    <p:extLst>
      <p:ext uri="{BB962C8B-B14F-4D97-AF65-F5344CB8AC3E}">
        <p14:creationId xmlns:p14="http://schemas.microsoft.com/office/powerpoint/2010/main" val="361369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91BD4F-654B-4C68-AD9C-1C94505A980F}"/>
              </a:ext>
            </a:extLst>
          </p:cNvPr>
          <p:cNvPicPr>
            <a:picLocks noGrp="1" noChangeAspect="1"/>
          </p:cNvPicPr>
          <p:nvPr>
            <p:ph sz="quarter" idx="10"/>
          </p:nvPr>
        </p:nvPicPr>
        <p:blipFill>
          <a:blip r:embed="rId2"/>
          <a:stretch>
            <a:fillRect/>
          </a:stretch>
        </p:blipFill>
        <p:spPr>
          <a:xfrm>
            <a:off x="457200" y="1762021"/>
            <a:ext cx="6400800" cy="4410179"/>
          </a:xfrm>
        </p:spPr>
      </p:pic>
      <p:sp>
        <p:nvSpPr>
          <p:cNvPr id="3" name="Title 2">
            <a:extLst>
              <a:ext uri="{FF2B5EF4-FFF2-40B4-BE49-F238E27FC236}">
                <a16:creationId xmlns:a16="http://schemas.microsoft.com/office/drawing/2014/main" id="{859CEB18-D339-45A5-BCB5-A685D745F38D}"/>
              </a:ext>
            </a:extLst>
          </p:cNvPr>
          <p:cNvSpPr>
            <a:spLocks noGrp="1"/>
          </p:cNvSpPr>
          <p:nvPr>
            <p:ph type="title"/>
          </p:nvPr>
        </p:nvSpPr>
        <p:spPr/>
        <p:txBody>
          <a:bodyPr>
            <a:normAutofit fontScale="90000"/>
          </a:bodyPr>
          <a:lstStyle/>
          <a:p>
            <a:r>
              <a:rPr lang="en-US" dirty="0"/>
              <a:t>The Business Plan: Write Out the Problem You Are Solving</a:t>
            </a:r>
          </a:p>
        </p:txBody>
      </p:sp>
    </p:spTree>
    <p:extLst>
      <p:ext uri="{BB962C8B-B14F-4D97-AF65-F5344CB8AC3E}">
        <p14:creationId xmlns:p14="http://schemas.microsoft.com/office/powerpoint/2010/main" val="152530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Write Out the Solution – What Makes You Different?</a:t>
            </a:r>
            <a:endParaRPr lang="en-US" sz="2800" dirty="0"/>
          </a:p>
        </p:txBody>
      </p:sp>
      <p:sp>
        <p:nvSpPr>
          <p:cNvPr id="3" name="Content Placeholder 2"/>
          <p:cNvSpPr>
            <a:spLocks noGrp="1"/>
          </p:cNvSpPr>
          <p:nvPr>
            <p:ph idx="1"/>
          </p:nvPr>
        </p:nvSpPr>
        <p:spPr/>
        <p:txBody>
          <a:bodyPr>
            <a:normAutofit/>
          </a:bodyPr>
          <a:lstStyle/>
          <a:p>
            <a:pPr marL="457200" lvl="1" indent="0">
              <a:buNone/>
            </a:pPr>
            <a:r>
              <a:rPr lang="en-US" sz="2600" b="1" dirty="0">
                <a:solidFill>
                  <a:schemeClr val="accent6"/>
                </a:solidFill>
              </a:rPr>
              <a:t>Growth (</a:t>
            </a:r>
            <a:r>
              <a:rPr lang="en-US" sz="2600" b="1" dirty="0" err="1">
                <a:solidFill>
                  <a:schemeClr val="accent6"/>
                </a:solidFill>
              </a:rPr>
              <a:t>Contd</a:t>
            </a:r>
            <a:r>
              <a:rPr lang="en-US" sz="2600" b="1" dirty="0">
                <a:solidFill>
                  <a:schemeClr val="accent6"/>
                </a:solidFill>
              </a:rPr>
              <a:t>)</a:t>
            </a:r>
          </a:p>
          <a:p>
            <a:pPr marL="914400" lvl="1" indent="-457200">
              <a:buFont typeface="+mj-lt"/>
              <a:buAutoNum type="arabicParenR" startAt="7"/>
            </a:pPr>
            <a:r>
              <a:rPr lang="en-US" dirty="0"/>
              <a:t>Human Resources</a:t>
            </a:r>
          </a:p>
          <a:p>
            <a:pPr marL="914400" lvl="1" indent="-457200">
              <a:buFont typeface="+mj-lt"/>
              <a:buAutoNum type="arabicParenR" startAt="7"/>
            </a:pPr>
            <a:r>
              <a:rPr lang="en-US" dirty="0"/>
              <a:t>Growth Plans</a:t>
            </a:r>
          </a:p>
          <a:p>
            <a:pPr marL="914400" lvl="1" indent="-457200">
              <a:buFont typeface="+mj-lt"/>
              <a:buAutoNum type="arabicParenR" startAt="7"/>
            </a:pPr>
            <a:r>
              <a:rPr lang="en-US" dirty="0"/>
              <a:t>Contingency Plans</a:t>
            </a:r>
          </a:p>
          <a:p>
            <a:pPr marL="914400" lvl="1" indent="-457200">
              <a:buFont typeface="+mj-lt"/>
              <a:buAutoNum type="arabicParenR" startAt="7"/>
            </a:pPr>
            <a:r>
              <a:rPr lang="en-US" dirty="0"/>
              <a:t>Processes</a:t>
            </a:r>
          </a:p>
          <a:p>
            <a:pPr marL="914400" lvl="1" indent="-457200">
              <a:buFont typeface="+mj-lt"/>
              <a:buAutoNum type="arabicParenR" startAt="7"/>
            </a:pPr>
            <a:r>
              <a:rPr lang="en-US" dirty="0"/>
              <a:t>Training</a:t>
            </a:r>
          </a:p>
          <a:p>
            <a:pPr marL="457200" lvl="1" indent="0">
              <a:buNone/>
            </a:pPr>
            <a:endParaRPr lang="en-US" dirty="0"/>
          </a:p>
          <a:p>
            <a:pPr marL="457200" lvl="1" indent="0">
              <a:buNone/>
            </a:pPr>
            <a:endParaRPr lang="en-US" dirty="0"/>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pic>
        <p:nvPicPr>
          <p:cNvPr id="5" name="Picture 4">
            <a:extLst>
              <a:ext uri="{FF2B5EF4-FFF2-40B4-BE49-F238E27FC236}">
                <a16:creationId xmlns:a16="http://schemas.microsoft.com/office/drawing/2014/main" id="{E0E64C72-8765-47E3-9235-7EE0FC7A6847}"/>
              </a:ext>
            </a:extLst>
          </p:cNvPr>
          <p:cNvPicPr>
            <a:picLocks noChangeAspect="1"/>
          </p:cNvPicPr>
          <p:nvPr/>
        </p:nvPicPr>
        <p:blipFill>
          <a:blip r:embed="rId2"/>
          <a:stretch>
            <a:fillRect/>
          </a:stretch>
        </p:blipFill>
        <p:spPr>
          <a:xfrm>
            <a:off x="228600" y="1524000"/>
            <a:ext cx="6553200" cy="4895113"/>
          </a:xfrm>
          <a:prstGeom prst="rect">
            <a:avLst/>
          </a:prstGeom>
        </p:spPr>
      </p:pic>
    </p:spTree>
    <p:extLst>
      <p:ext uri="{BB962C8B-B14F-4D97-AF65-F5344CB8AC3E}">
        <p14:creationId xmlns:p14="http://schemas.microsoft.com/office/powerpoint/2010/main" val="152580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bg2">
                    <a:lumMod val="50000"/>
                  </a:schemeClr>
                </a:solidFill>
              </a:rPr>
              <a:t>Questions? </a:t>
            </a:r>
            <a:r>
              <a:rPr lang="en-US" dirty="0"/>
              <a:t>Comments?</a:t>
            </a:r>
          </a:p>
        </p:txBody>
      </p:sp>
      <p:sp>
        <p:nvSpPr>
          <p:cNvPr id="7" name="Content Placeholder 6"/>
          <p:cNvSpPr>
            <a:spLocks noGrp="1"/>
          </p:cNvSpPr>
          <p:nvPr>
            <p:ph sz="half" idx="4294967295"/>
          </p:nvPr>
        </p:nvSpPr>
        <p:spPr>
          <a:xfrm>
            <a:off x="304800" y="4572000"/>
            <a:ext cx="6400800" cy="2133600"/>
          </a:xfrm>
        </p:spPr>
        <p:txBody>
          <a:bodyPr>
            <a:normAutofit/>
          </a:bodyPr>
          <a:lstStyle/>
          <a:p>
            <a:pPr algn="ctr" fontAlgn="ctr"/>
            <a:endParaRPr lang="en-US" sz="2400" dirty="0">
              <a:solidFill>
                <a:schemeClr val="bg2">
                  <a:lumMod val="50000"/>
                </a:schemeClr>
              </a:solidFill>
            </a:endParaRPr>
          </a:p>
          <a:p>
            <a:pPr algn="ctr" fontAlgn="ctr"/>
            <a:endParaRPr lang="en-US" sz="2400" dirty="0">
              <a:solidFill>
                <a:schemeClr val="bg2">
                  <a:lumMod val="50000"/>
                </a:schemeClr>
              </a:solidFill>
            </a:endParaRPr>
          </a:p>
          <a:p>
            <a:pPr algn="ctr" fontAlgn="ctr"/>
            <a:r>
              <a:rPr lang="en-US" sz="2400" dirty="0">
                <a:solidFill>
                  <a:schemeClr val="bg2">
                    <a:lumMod val="50000"/>
                  </a:schemeClr>
                </a:solidFill>
              </a:rPr>
              <a:t>Your Prayers, Input, Ideas, Help, Labor Are Much Needed &amp; Appreciated!</a:t>
            </a:r>
          </a:p>
        </p:txBody>
      </p:sp>
      <p:pic>
        <p:nvPicPr>
          <p:cNvPr id="13" name="Picture 12" descr="A picture containing accessory&#10;&#10;Description automatically generated">
            <a:extLst>
              <a:ext uri="{FF2B5EF4-FFF2-40B4-BE49-F238E27FC236}">
                <a16:creationId xmlns:a16="http://schemas.microsoft.com/office/drawing/2014/main" id="{8BC6ABAC-2AF5-43BE-BF15-0A0E3E934A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29798" y="1652064"/>
            <a:ext cx="3998403" cy="2996136"/>
          </a:xfrm>
          <a:prstGeom prst="rect">
            <a:avLst/>
          </a:prstGeom>
        </p:spPr>
      </p:pic>
    </p:spTree>
    <p:extLst>
      <p:ext uri="{BB962C8B-B14F-4D97-AF65-F5344CB8AC3E}">
        <p14:creationId xmlns:p14="http://schemas.microsoft.com/office/powerpoint/2010/main" val="333501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64DCE6-9E7E-4630-A6A9-AE0400EFCEE6}"/>
              </a:ext>
            </a:extLst>
          </p:cNvPr>
          <p:cNvSpPr>
            <a:spLocks noGrp="1"/>
          </p:cNvSpPr>
          <p:nvPr>
            <p:ph type="ctrTitle"/>
          </p:nvPr>
        </p:nvSpPr>
        <p:spPr/>
        <p:txBody>
          <a:bodyPr/>
          <a:lstStyle/>
          <a:p>
            <a:r>
              <a:rPr lang="en-US" dirty="0"/>
              <a:t>Break Out Sessions</a:t>
            </a:r>
          </a:p>
        </p:txBody>
      </p:sp>
      <p:sp>
        <p:nvSpPr>
          <p:cNvPr id="5" name="Subtitle 4">
            <a:extLst>
              <a:ext uri="{FF2B5EF4-FFF2-40B4-BE49-F238E27FC236}">
                <a16:creationId xmlns:a16="http://schemas.microsoft.com/office/drawing/2014/main" id="{C52A0F8E-41AD-4AB6-8E0D-3B5E58464B6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8382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2420296" y="1379164"/>
            <a:ext cx="3447103" cy="838200"/>
          </a:xfrm>
        </p:spPr>
        <p:txBody>
          <a:bodyPr/>
          <a:lstStyle/>
          <a:p>
            <a:r>
              <a:rPr lang="en-US" dirty="0"/>
              <a:t>Prayer &amp; Scripture &amp; Word Nugget</a:t>
            </a:r>
          </a:p>
        </p:txBody>
      </p:sp>
      <p:sp>
        <p:nvSpPr>
          <p:cNvPr id="14" name="Text Placeholder 13"/>
          <p:cNvSpPr>
            <a:spLocks noGrp="1"/>
          </p:cNvSpPr>
          <p:nvPr>
            <p:ph type="body" sz="quarter" idx="16"/>
          </p:nvPr>
        </p:nvSpPr>
        <p:spPr>
          <a:xfrm>
            <a:off x="2438400" y="2171700"/>
            <a:ext cx="4648200" cy="838200"/>
          </a:xfrm>
        </p:spPr>
        <p:txBody>
          <a:bodyPr/>
          <a:lstStyle/>
          <a:p>
            <a:r>
              <a:rPr lang="en-US" dirty="0"/>
              <a:t>You are the Light of the World</a:t>
            </a:r>
          </a:p>
        </p:txBody>
      </p:sp>
      <p:sp>
        <p:nvSpPr>
          <p:cNvPr id="15" name="Text Placeholder 14"/>
          <p:cNvSpPr>
            <a:spLocks noGrp="1"/>
          </p:cNvSpPr>
          <p:nvPr>
            <p:ph type="body" sz="quarter" idx="17"/>
          </p:nvPr>
        </p:nvSpPr>
        <p:spPr>
          <a:xfrm>
            <a:off x="2438400" y="2964236"/>
            <a:ext cx="4191000" cy="838200"/>
          </a:xfrm>
        </p:spPr>
        <p:txBody>
          <a:bodyPr/>
          <a:lstStyle/>
          <a:p>
            <a:r>
              <a:rPr lang="en-US" dirty="0"/>
              <a:t>Review &amp; Discussion of Mission Statements</a:t>
            </a:r>
          </a:p>
        </p:txBody>
      </p:sp>
      <p:sp>
        <p:nvSpPr>
          <p:cNvPr id="11" name="Text Placeholder 10"/>
          <p:cNvSpPr>
            <a:spLocks noGrp="1"/>
          </p:cNvSpPr>
          <p:nvPr>
            <p:ph type="body" sz="quarter" idx="18"/>
          </p:nvPr>
        </p:nvSpPr>
        <p:spPr>
          <a:xfrm>
            <a:off x="2514600" y="3856038"/>
            <a:ext cx="4267200" cy="838200"/>
          </a:xfrm>
        </p:spPr>
        <p:txBody>
          <a:bodyPr>
            <a:normAutofit/>
          </a:bodyPr>
          <a:lstStyle/>
          <a:p>
            <a:endParaRPr lang="en-US" dirty="0"/>
          </a:p>
          <a:p>
            <a:r>
              <a:rPr lang="en-US" dirty="0"/>
              <a:t>Does Your Business Solve a Problem?</a:t>
            </a:r>
          </a:p>
        </p:txBody>
      </p:sp>
      <p:sp>
        <p:nvSpPr>
          <p:cNvPr id="10" name="Title 9"/>
          <p:cNvSpPr>
            <a:spLocks noGrp="1"/>
          </p:cNvSpPr>
          <p:nvPr>
            <p:ph type="title"/>
          </p:nvPr>
        </p:nvSpPr>
        <p:spPr/>
        <p:txBody>
          <a:bodyPr>
            <a:normAutofit/>
          </a:bodyPr>
          <a:lstStyle/>
          <a:p>
            <a:r>
              <a:rPr lang="en-US" dirty="0">
                <a:solidFill>
                  <a:schemeClr val="bg2"/>
                </a:solidFill>
              </a:rPr>
              <a:t>Agenda : Market Research</a:t>
            </a:r>
            <a:endParaRPr lang="en-US" sz="2700" dirty="0"/>
          </a:p>
        </p:txBody>
      </p:sp>
      <p:grpSp>
        <p:nvGrpSpPr>
          <p:cNvPr id="30" name="Group 29"/>
          <p:cNvGrpSpPr/>
          <p:nvPr/>
        </p:nvGrpSpPr>
        <p:grpSpPr>
          <a:xfrm>
            <a:off x="777498" y="1524000"/>
            <a:ext cx="1432302" cy="4906962"/>
            <a:chOff x="2667000" y="1229130"/>
            <a:chExt cx="1432302" cy="4906962"/>
          </a:xfrm>
        </p:grpSpPr>
        <p:sp>
          <p:nvSpPr>
            <p:cNvPr id="16" name="Rectangle 15"/>
            <p:cNvSpPr/>
            <p:nvPr/>
          </p:nvSpPr>
          <p:spPr>
            <a:xfrm>
              <a:off x="2667000" y="5648730"/>
              <a:ext cx="1371600" cy="48736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Breakout Sessions</a:t>
              </a:r>
            </a:p>
          </p:txBody>
        </p:sp>
        <p:grpSp>
          <p:nvGrpSpPr>
            <p:cNvPr id="17" name="Group 16"/>
            <p:cNvGrpSpPr/>
            <p:nvPr/>
          </p:nvGrpSpPr>
          <p:grpSpPr>
            <a:xfrm>
              <a:off x="2667000" y="1229130"/>
              <a:ext cx="1371600" cy="762000"/>
              <a:chOff x="2209800" y="1229130"/>
              <a:chExt cx="1371600" cy="762000"/>
            </a:xfrm>
          </p:grpSpPr>
          <p:sp>
            <p:nvSpPr>
              <p:cNvPr id="18" name="Rectangle 17"/>
              <p:cNvSpPr/>
              <p:nvPr/>
            </p:nvSpPr>
            <p:spPr>
              <a:xfrm>
                <a:off x="2209800" y="1229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Welcome &amp; Opening</a:t>
                </a:r>
              </a:p>
            </p:txBody>
          </p:sp>
          <p:sp>
            <p:nvSpPr>
              <p:cNvPr id="19" name="Down Arrow 18"/>
              <p:cNvSpPr/>
              <p:nvPr/>
            </p:nvSpPr>
            <p:spPr>
              <a:xfrm>
                <a:off x="2590800" y="1762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067330"/>
              <a:ext cx="1432302" cy="824522"/>
              <a:chOff x="2202305" y="1918678"/>
              <a:chExt cx="1432302" cy="824522"/>
            </a:xfrm>
          </p:grpSpPr>
          <p:sp>
            <p:nvSpPr>
              <p:cNvPr id="21" name="Rectangle 20"/>
              <p:cNvSpPr/>
              <p:nvPr/>
            </p:nvSpPr>
            <p:spPr>
              <a:xfrm>
                <a:off x="2202305" y="1918678"/>
                <a:ext cx="1432302"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Word Nugget</a:t>
                </a:r>
              </a:p>
            </p:txBody>
          </p:sp>
          <p:sp>
            <p:nvSpPr>
              <p:cNvPr id="22" name="Down Arrow 21"/>
              <p:cNvSpPr/>
              <p:nvPr/>
            </p:nvSpPr>
            <p:spPr>
              <a:xfrm>
                <a:off x="2590800" y="25146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p:nvPr/>
          </p:nvGrpSpPr>
          <p:grpSpPr>
            <a:xfrm>
              <a:off x="2667000" y="2981730"/>
              <a:ext cx="1371600" cy="2536371"/>
              <a:chOff x="2209800" y="2753130"/>
              <a:chExt cx="1371600" cy="2536371"/>
            </a:xfrm>
          </p:grpSpPr>
          <p:sp>
            <p:nvSpPr>
              <p:cNvPr id="24" name="Rectangle 23"/>
              <p:cNvSpPr/>
              <p:nvPr/>
            </p:nvSpPr>
            <p:spPr>
              <a:xfrm>
                <a:off x="2209800" y="2753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Assignment Discussion</a:t>
                </a:r>
              </a:p>
            </p:txBody>
          </p:sp>
          <p:sp>
            <p:nvSpPr>
              <p:cNvPr id="25" name="Down Arrow 24"/>
              <p:cNvSpPr/>
              <p:nvPr/>
            </p:nvSpPr>
            <p:spPr>
              <a:xfrm>
                <a:off x="2590800" y="3286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A5D0BC-D5A5-4F45-B6F6-D40B9131DA5E}"/>
                  </a:ext>
                </a:extLst>
              </p:cNvPr>
              <p:cNvSpPr/>
              <p:nvPr/>
            </p:nvSpPr>
            <p:spPr>
              <a:xfrm>
                <a:off x="2209800" y="45819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Solution</a:t>
                </a:r>
              </a:p>
            </p:txBody>
          </p:sp>
          <p:sp>
            <p:nvSpPr>
              <p:cNvPr id="28" name="Down Arrow 24">
                <a:extLst>
                  <a:ext uri="{FF2B5EF4-FFF2-40B4-BE49-F238E27FC236}">
                    <a16:creationId xmlns:a16="http://schemas.microsoft.com/office/drawing/2014/main" id="{0EB15CEB-FA2A-460D-8BAD-5EC3431DB3DB}"/>
                  </a:ext>
                </a:extLst>
              </p:cNvPr>
              <p:cNvSpPr/>
              <p:nvPr/>
            </p:nvSpPr>
            <p:spPr>
              <a:xfrm>
                <a:off x="2590800" y="5060901"/>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 name="Text Placeholder 10">
            <a:extLst>
              <a:ext uri="{FF2B5EF4-FFF2-40B4-BE49-F238E27FC236}">
                <a16:creationId xmlns:a16="http://schemas.microsoft.com/office/drawing/2014/main" id="{E38AA532-71FD-4509-A24C-B7A41664899F}"/>
              </a:ext>
            </a:extLst>
          </p:cNvPr>
          <p:cNvSpPr txBox="1">
            <a:spLocks/>
          </p:cNvSpPr>
          <p:nvPr/>
        </p:nvSpPr>
        <p:spPr>
          <a:xfrm>
            <a:off x="2541044" y="4694238"/>
            <a:ext cx="4267200" cy="838200"/>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a:t>How Do You Solve It?</a:t>
            </a:r>
            <a:endParaRPr lang="en-US" dirty="0"/>
          </a:p>
        </p:txBody>
      </p:sp>
      <p:sp>
        <p:nvSpPr>
          <p:cNvPr id="26" name="Rectangle 25">
            <a:extLst>
              <a:ext uri="{FF2B5EF4-FFF2-40B4-BE49-F238E27FC236}">
                <a16:creationId xmlns:a16="http://schemas.microsoft.com/office/drawing/2014/main" id="{6816B15A-628B-4FDA-BCD4-2D0001587348}"/>
              </a:ext>
            </a:extLst>
          </p:cNvPr>
          <p:cNvSpPr/>
          <p:nvPr/>
        </p:nvSpPr>
        <p:spPr>
          <a:xfrm>
            <a:off x="762000" y="4128478"/>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Problem</a:t>
            </a:r>
          </a:p>
        </p:txBody>
      </p:sp>
      <p:sp>
        <p:nvSpPr>
          <p:cNvPr id="31" name="Down Arrow 21">
            <a:extLst>
              <a:ext uri="{FF2B5EF4-FFF2-40B4-BE49-F238E27FC236}">
                <a16:creationId xmlns:a16="http://schemas.microsoft.com/office/drawing/2014/main" id="{3C9E0468-59D5-433A-A959-87CCE870F940}"/>
              </a:ext>
            </a:extLst>
          </p:cNvPr>
          <p:cNvSpPr/>
          <p:nvPr/>
        </p:nvSpPr>
        <p:spPr>
          <a:xfrm>
            <a:off x="1150495" y="47244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9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909418-0460-40BA-A4DF-923CB96EACFD}"/>
              </a:ext>
            </a:extLst>
          </p:cNvPr>
          <p:cNvSpPr>
            <a:spLocks noGrp="1"/>
          </p:cNvSpPr>
          <p:nvPr>
            <p:ph sz="half" idx="1"/>
          </p:nvPr>
        </p:nvSpPr>
        <p:spPr>
          <a:xfrm>
            <a:off x="304800" y="1828800"/>
            <a:ext cx="3276600" cy="4191000"/>
          </a:xfrm>
        </p:spPr>
        <p:txBody>
          <a:bodyPr>
            <a:normAutofit lnSpcReduction="10000"/>
          </a:bodyPr>
          <a:lstStyle/>
          <a:p>
            <a:r>
              <a:rPr lang="en-US" i="1" dirty="0"/>
              <a:t>14 Ye are the light of the world. A city that is set on an hill cannot be hid. 15 Neither do men light a candle, and put it under a bushel, but on a candlestick; and it giveth light unto all that are in the house. 16 Let your light so shine before men, that they may see your good works, and glorify your Father which is in heaven. Matthew 5:14-16</a:t>
            </a:r>
            <a:endParaRPr lang="en-US" dirty="0"/>
          </a:p>
          <a:p>
            <a:endParaRPr lang="en-US" dirty="0"/>
          </a:p>
        </p:txBody>
      </p:sp>
      <p:sp>
        <p:nvSpPr>
          <p:cNvPr id="15" name="Content Placeholder 14">
            <a:extLst>
              <a:ext uri="{FF2B5EF4-FFF2-40B4-BE49-F238E27FC236}">
                <a16:creationId xmlns:a16="http://schemas.microsoft.com/office/drawing/2014/main" id="{C97A8147-DF1D-4B95-B65A-2EB428FF023C}"/>
              </a:ext>
            </a:extLst>
          </p:cNvPr>
          <p:cNvSpPr>
            <a:spLocks noGrp="1"/>
          </p:cNvSpPr>
          <p:nvPr>
            <p:ph sz="half" idx="2"/>
          </p:nvPr>
        </p:nvSpPr>
        <p:spPr>
          <a:xfrm>
            <a:off x="3810000" y="1828800"/>
            <a:ext cx="3276600" cy="4191000"/>
          </a:xfrm>
        </p:spPr>
        <p:txBody>
          <a:bodyPr>
            <a:normAutofit fontScale="85000" lnSpcReduction="20000"/>
          </a:bodyPr>
          <a:lstStyle/>
          <a:p>
            <a:pPr marL="457200" indent="-457200">
              <a:buAutoNum type="arabicPeriod"/>
            </a:pPr>
            <a:r>
              <a:rPr lang="en-US" dirty="0"/>
              <a:t>We are the containers of God’s Glory and everywhere we go, we should light things up. We are literally lights!</a:t>
            </a:r>
          </a:p>
          <a:p>
            <a:pPr marL="457200" indent="-457200">
              <a:buAutoNum type="arabicPeriod"/>
            </a:pPr>
            <a:r>
              <a:rPr lang="en-US" dirty="0"/>
              <a:t>Your responsibility in the marketplace is to allow (LET) your light shine that when men see the way you do business, the excellence of God and the wisdom of God in your business, the Father is glorified.</a:t>
            </a:r>
          </a:p>
          <a:p>
            <a:pPr marL="457200" indent="-457200">
              <a:buAutoNum type="arabicPeriod"/>
            </a:pPr>
            <a:r>
              <a:rPr lang="en-US" dirty="0"/>
              <a:t>You cannot allow yourself to be talked out of your light or to be discouraged by darkness around you.  </a:t>
            </a:r>
          </a:p>
          <a:p>
            <a:pPr marL="457200" indent="-457200">
              <a:buAutoNum type="arabicPeriod"/>
            </a:pPr>
            <a:r>
              <a:rPr lang="en-US" dirty="0"/>
              <a:t>You are there to dispel the darkness!</a:t>
            </a:r>
          </a:p>
          <a:p>
            <a:pPr marL="457200" indent="-457200">
              <a:buAutoNum type="arabicPeriod"/>
            </a:pPr>
            <a:endParaRPr lang="en-US" dirty="0"/>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9" name="Title 8">
            <a:extLst>
              <a:ext uri="{FF2B5EF4-FFF2-40B4-BE49-F238E27FC236}">
                <a16:creationId xmlns:a16="http://schemas.microsoft.com/office/drawing/2014/main" id="{6FDFEB74-F9E7-4355-A34A-C0AA9876F8CC}"/>
              </a:ext>
            </a:extLst>
          </p:cNvPr>
          <p:cNvSpPr>
            <a:spLocks noGrp="1"/>
          </p:cNvSpPr>
          <p:nvPr>
            <p:ph type="title"/>
          </p:nvPr>
        </p:nvSpPr>
        <p:spPr/>
        <p:txBody>
          <a:bodyPr>
            <a:normAutofit fontScale="90000"/>
          </a:bodyPr>
          <a:lstStyle/>
          <a:p>
            <a:r>
              <a:rPr lang="en-US" dirty="0"/>
              <a:t>Word Nugget:  </a:t>
            </a:r>
            <a:r>
              <a:rPr lang="en-US" dirty="0">
                <a:solidFill>
                  <a:schemeClr val="accent2"/>
                </a:solidFill>
              </a:rPr>
              <a:t>Light of the World</a:t>
            </a:r>
            <a:endParaRPr lang="en-US" dirty="0"/>
          </a:p>
        </p:txBody>
      </p:sp>
    </p:spTree>
    <p:extLst>
      <p:ext uri="{BB962C8B-B14F-4D97-AF65-F5344CB8AC3E}">
        <p14:creationId xmlns:p14="http://schemas.microsoft.com/office/powerpoint/2010/main" val="3001649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chemeClr val="accent2"/>
                </a:solidFill>
              </a:rPr>
              <a:t>Mission </a:t>
            </a:r>
            <a:r>
              <a:rPr lang="en-US" sz="4400" dirty="0"/>
              <a:t>Statement </a:t>
            </a:r>
            <a:r>
              <a:rPr lang="en-US" sz="4400" dirty="0">
                <a:solidFill>
                  <a:schemeClr val="accent2"/>
                </a:solidFill>
              </a:rPr>
              <a:t>Review </a:t>
            </a:r>
            <a:endParaRPr lang="en-US" sz="4400" dirty="0"/>
          </a:p>
        </p:txBody>
      </p:sp>
      <p:sp>
        <p:nvSpPr>
          <p:cNvPr id="3" name="Content Placeholder 2"/>
          <p:cNvSpPr>
            <a:spLocks noGrp="1"/>
          </p:cNvSpPr>
          <p:nvPr>
            <p:ph idx="1"/>
          </p:nvPr>
        </p:nvSpPr>
        <p:spPr>
          <a:xfrm>
            <a:off x="304800" y="1447800"/>
            <a:ext cx="6781800" cy="1600200"/>
          </a:xfrm>
        </p:spPr>
        <p:txBody>
          <a:bodyPr>
            <a:normAutofit lnSpcReduction="10000"/>
          </a:bodyPr>
          <a:lstStyle/>
          <a:p>
            <a:pPr marL="457200" lvl="1" indent="0">
              <a:buNone/>
            </a:pPr>
            <a:r>
              <a:rPr lang="en-US" sz="2800" b="1" dirty="0">
                <a:solidFill>
                  <a:schemeClr val="accent6"/>
                </a:solidFill>
              </a:rPr>
              <a:t>What Is a Mission Statement?</a:t>
            </a:r>
          </a:p>
          <a:p>
            <a:pPr algn="l">
              <a:buFont typeface="Arial" panose="020B0604020202020204" pitchFamily="34" charset="0"/>
              <a:buChar char="•"/>
            </a:pPr>
            <a:r>
              <a:rPr lang="en-US" b="0" i="0" dirty="0">
                <a:effectLst/>
                <a:latin typeface="SourceSansPro"/>
              </a:rPr>
              <a:t>A mission statement is used by a company to explain, in simple and concise terms, its purpose(s) for being.</a:t>
            </a:r>
          </a:p>
          <a:p>
            <a:pPr marL="457200" lvl="1" indent="0">
              <a:buNone/>
            </a:pPr>
            <a:endParaRPr lang="en-US" dirty="0"/>
          </a:p>
          <a:p>
            <a:pPr marL="457200" lvl="1" indent="0">
              <a:buNone/>
            </a:pPr>
            <a:endParaRPr lang="en-US" dirty="0"/>
          </a:p>
          <a:p>
            <a:pPr marL="457200" lvl="1" indent="0">
              <a:buNone/>
            </a:pPr>
            <a:endParaRPr lang="en-US" sz="3200" b="1" dirty="0">
              <a:solidFill>
                <a:schemeClr val="accent6"/>
              </a:solidFill>
            </a:endParaRPr>
          </a:p>
          <a:p>
            <a:pPr marL="457200" lvl="1" indent="0">
              <a:buNone/>
            </a:pPr>
            <a:endParaRPr lang="en-US" sz="3200" b="1" dirty="0">
              <a:solidFill>
                <a:schemeClr val="accent6"/>
              </a:solidFill>
            </a:endParaRPr>
          </a:p>
          <a:p>
            <a:pPr marL="457200" lvl="1" indent="0">
              <a:buNone/>
            </a:pPr>
            <a:endParaRPr lang="en-US" sz="3200" b="1" dirty="0">
              <a:solidFill>
                <a:schemeClr val="accent6"/>
              </a:solidFill>
            </a:endParaRPr>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
        <p:nvSpPr>
          <p:cNvPr id="4" name="Content Placeholder 2">
            <a:extLst>
              <a:ext uri="{FF2B5EF4-FFF2-40B4-BE49-F238E27FC236}">
                <a16:creationId xmlns:a16="http://schemas.microsoft.com/office/drawing/2014/main" id="{AC1A7FE7-5024-4558-B97F-36992B358D2A}"/>
              </a:ext>
            </a:extLst>
          </p:cNvPr>
          <p:cNvSpPr txBox="1">
            <a:spLocks/>
          </p:cNvSpPr>
          <p:nvPr/>
        </p:nvSpPr>
        <p:spPr>
          <a:xfrm>
            <a:off x="338059" y="3124200"/>
            <a:ext cx="6781800" cy="1106373"/>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SourceSansPro"/>
              </a:rPr>
              <a:t>It is usually one sentence or a short paragraph, explaining a company's culture, values, and ethics.</a:t>
            </a:r>
          </a:p>
          <a:p>
            <a:pPr marL="457200" lvl="1" indent="0">
              <a:buFont typeface="Arial" pitchFamily="34" charset="0"/>
              <a:buNone/>
            </a:pPr>
            <a:endParaRPr lang="en-US" sz="2400" b="1" dirty="0">
              <a:solidFill>
                <a:schemeClr val="accent6"/>
              </a:solidFill>
            </a:endParaRPr>
          </a:p>
          <a:p>
            <a:pPr marL="457200" lvl="1" indent="0">
              <a:buFont typeface="Arial" pitchFamily="34" charset="0"/>
              <a:buNone/>
            </a:pPr>
            <a:endParaRPr lang="en-US" sz="2400" dirty="0"/>
          </a:p>
          <a:p>
            <a:pPr marL="457200" lvl="1" indent="0">
              <a:buFont typeface="Arial" pitchFamily="34" charset="0"/>
              <a:buNone/>
            </a:pPr>
            <a:endParaRPr lang="en-US" sz="2400" dirty="0"/>
          </a:p>
          <a:p>
            <a:pPr marL="457200" lvl="1" indent="0">
              <a:buFont typeface="Arial" pitchFamily="34" charset="0"/>
              <a:buNone/>
            </a:pPr>
            <a:endParaRPr lang="en-US" sz="2400" dirty="0"/>
          </a:p>
          <a:p>
            <a:pPr marL="914400" lvl="1" indent="-457200">
              <a:buFont typeface="+mj-lt"/>
              <a:buAutoNum type="arabicParenR" startAt="3"/>
            </a:pPr>
            <a:endParaRPr lang="en-US" sz="2400" b="1" dirty="0">
              <a:solidFill>
                <a:schemeClr val="accent2"/>
              </a:solidFill>
            </a:endParaRPr>
          </a:p>
          <a:p>
            <a:pPr marL="914400" lvl="1" indent="-457200">
              <a:buFont typeface="+mj-lt"/>
              <a:buAutoNum type="arabicParenR" startAt="3"/>
            </a:pPr>
            <a:endParaRPr lang="en-US" sz="2400" dirty="0"/>
          </a:p>
          <a:p>
            <a:pPr marL="914400" lvl="1" indent="-457200">
              <a:buFont typeface="+mj-lt"/>
              <a:buAutoNum type="arabicParenR" startAt="3"/>
            </a:pPr>
            <a:endParaRPr lang="en-US" sz="2400" dirty="0"/>
          </a:p>
          <a:p>
            <a:pPr marL="914400" lvl="1" indent="-457200">
              <a:buFont typeface="+mj-lt"/>
              <a:buAutoNum type="arabicParenR" startAt="3"/>
            </a:pPr>
            <a:endParaRPr lang="en-US" sz="2400" dirty="0"/>
          </a:p>
          <a:p>
            <a:endParaRPr lang="en-US" dirty="0"/>
          </a:p>
        </p:txBody>
      </p:sp>
      <p:sp>
        <p:nvSpPr>
          <p:cNvPr id="5" name="Content Placeholder 2">
            <a:extLst>
              <a:ext uri="{FF2B5EF4-FFF2-40B4-BE49-F238E27FC236}">
                <a16:creationId xmlns:a16="http://schemas.microsoft.com/office/drawing/2014/main" id="{28DEB461-6480-44E4-953D-06F1A6000B5F}"/>
              </a:ext>
            </a:extLst>
          </p:cNvPr>
          <p:cNvSpPr txBox="1">
            <a:spLocks/>
          </p:cNvSpPr>
          <p:nvPr/>
        </p:nvSpPr>
        <p:spPr>
          <a:xfrm>
            <a:off x="336796" y="4352811"/>
            <a:ext cx="6781800" cy="1295400"/>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SourceSansPro"/>
              </a:rPr>
              <a:t>Mission statements serve several purposes, including motivating employees and reassuring investors of the company's future.</a:t>
            </a:r>
          </a:p>
          <a:p>
            <a:pPr marL="457200" lvl="1" indent="0">
              <a:buFont typeface="Arial" pitchFamily="34" charset="0"/>
              <a:buNone/>
            </a:pPr>
            <a:endParaRPr lang="en-US" sz="2400" dirty="0"/>
          </a:p>
          <a:p>
            <a:pPr marL="457200" lvl="1" indent="0">
              <a:buFont typeface="Arial" pitchFamily="34" charset="0"/>
              <a:buNone/>
            </a:pPr>
            <a:endParaRPr lang="en-US" sz="2400" dirty="0"/>
          </a:p>
          <a:p>
            <a:pPr marL="914400" lvl="1" indent="-457200">
              <a:buFont typeface="+mj-lt"/>
              <a:buAutoNum type="arabicParenR" startAt="3"/>
            </a:pPr>
            <a:endParaRPr lang="en-US" sz="2400" b="1" dirty="0">
              <a:solidFill>
                <a:schemeClr val="accent2"/>
              </a:solidFill>
            </a:endParaRPr>
          </a:p>
          <a:p>
            <a:pPr marL="914400" lvl="1" indent="-457200">
              <a:buFont typeface="+mj-lt"/>
              <a:buAutoNum type="arabicParenR" startAt="3"/>
            </a:pPr>
            <a:endParaRPr lang="en-US" sz="2400" dirty="0"/>
          </a:p>
          <a:p>
            <a:pPr marL="914400" lvl="1" indent="-457200">
              <a:buFont typeface="+mj-lt"/>
              <a:buAutoNum type="arabicParenR" startAt="3"/>
            </a:pPr>
            <a:endParaRPr lang="en-US" sz="2400" dirty="0"/>
          </a:p>
          <a:p>
            <a:pPr marL="914400" lvl="1" indent="-457200">
              <a:buFont typeface="+mj-lt"/>
              <a:buAutoNum type="arabicParenR" startAt="3"/>
            </a:pPr>
            <a:endParaRPr lang="en-US" sz="2400" dirty="0"/>
          </a:p>
          <a:p>
            <a:endParaRPr lang="en-US"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
        <p:nvSpPr>
          <p:cNvPr id="8" name="TextBox 7">
            <a:extLst>
              <a:ext uri="{FF2B5EF4-FFF2-40B4-BE49-F238E27FC236}">
                <a16:creationId xmlns:a16="http://schemas.microsoft.com/office/drawing/2014/main" id="{9B7B645A-B689-46ED-A7C4-350AD0E64048}"/>
              </a:ext>
            </a:extLst>
          </p:cNvPr>
          <p:cNvSpPr txBox="1"/>
          <p:nvPr/>
        </p:nvSpPr>
        <p:spPr>
          <a:xfrm>
            <a:off x="533400" y="5731051"/>
            <a:ext cx="4577052" cy="584775"/>
          </a:xfrm>
          <a:prstGeom prst="rect">
            <a:avLst/>
          </a:prstGeom>
          <a:noFill/>
        </p:spPr>
        <p:txBody>
          <a:bodyPr wrap="square">
            <a:spAutoFit/>
          </a:bodyPr>
          <a:lstStyle/>
          <a:p>
            <a:pPr marL="457200" lvl="1" indent="0">
              <a:buNone/>
            </a:pPr>
            <a:r>
              <a:rPr lang="en-US" sz="3200" b="1" dirty="0">
                <a:solidFill>
                  <a:schemeClr val="accent6"/>
                </a:solidFill>
              </a:rPr>
              <a:t>Volunteers?</a:t>
            </a:r>
            <a:endParaRPr lang="en-US" sz="3200" dirty="0"/>
          </a:p>
        </p:txBody>
      </p:sp>
    </p:spTree>
    <p:extLst>
      <p:ext uri="{BB962C8B-B14F-4D97-AF65-F5344CB8AC3E}">
        <p14:creationId xmlns:p14="http://schemas.microsoft.com/office/powerpoint/2010/main" val="23219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2400" y="533400"/>
            <a:ext cx="6934200" cy="792162"/>
          </a:xfrm>
        </p:spPr>
        <p:txBody>
          <a:bodyPr>
            <a:noAutofit/>
          </a:bodyPr>
          <a:lstStyle/>
          <a:p>
            <a:r>
              <a:rPr lang="en-US" sz="3300" dirty="0">
                <a:solidFill>
                  <a:schemeClr val="accent2"/>
                </a:solidFill>
              </a:rPr>
              <a:t>Does</a:t>
            </a:r>
            <a:r>
              <a:rPr lang="en-US" sz="3300" dirty="0"/>
              <a:t> </a:t>
            </a:r>
            <a:r>
              <a:rPr lang="en-US" sz="3300" dirty="0">
                <a:solidFill>
                  <a:schemeClr val="accent2"/>
                </a:solidFill>
              </a:rPr>
              <a:t>Your Business </a:t>
            </a:r>
            <a:r>
              <a:rPr lang="en-US" sz="3300" dirty="0"/>
              <a:t>Solve a Problem??</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447800"/>
            <a:ext cx="6781800" cy="4648200"/>
          </a:xfrm>
        </p:spPr>
        <p:txBody>
          <a:bodyPr>
            <a:normAutofit fontScale="85000" lnSpcReduction="20000"/>
          </a:bodyPr>
          <a:lstStyle/>
          <a:p>
            <a:pPr algn="l"/>
            <a:r>
              <a:rPr lang="en-US" b="1" i="0" dirty="0">
                <a:effectLst/>
                <a:latin typeface="ui-sans-serif"/>
              </a:rPr>
              <a:t>Solve real painful problems. </a:t>
            </a:r>
            <a:r>
              <a:rPr lang="en-US" b="0" i="0" dirty="0">
                <a:effectLst/>
                <a:latin typeface="ui-sans-serif"/>
              </a:rPr>
              <a:t>Google made search better. Amazon simplified online buying and selling. Netflix solved on-demand streaming media. Uber is trying to make on-demand car service better. What can you make smarter or better?</a:t>
            </a:r>
          </a:p>
          <a:p>
            <a:pPr algn="l"/>
            <a:endParaRPr lang="en-US" b="0" i="0" dirty="0">
              <a:effectLst/>
              <a:latin typeface="ui-sans-serif"/>
            </a:endParaRPr>
          </a:p>
          <a:p>
            <a:pPr algn="l"/>
            <a:r>
              <a:rPr lang="en-US" b="1" i="0" dirty="0">
                <a:effectLst/>
                <a:latin typeface="ui-sans-serif"/>
              </a:rPr>
              <a:t>Your business should be your passion. </a:t>
            </a:r>
            <a:r>
              <a:rPr lang="en-US" b="0" i="0" dirty="0">
                <a:effectLst/>
                <a:latin typeface="ui-sans-serif"/>
              </a:rPr>
              <a:t>Let the seed that God put in your heart bloom. Dream with God.</a:t>
            </a:r>
          </a:p>
          <a:p>
            <a:pPr marL="0" indent="0" algn="l">
              <a:buNone/>
            </a:pPr>
            <a:endParaRPr lang="en-US" b="0" i="0" dirty="0">
              <a:effectLst/>
              <a:latin typeface="ui-sans-serif"/>
            </a:endParaRPr>
          </a:p>
          <a:p>
            <a:pPr algn="l"/>
            <a:r>
              <a:rPr lang="en-US" b="0" i="0" dirty="0">
                <a:effectLst/>
                <a:latin typeface="ui-sans-serif"/>
              </a:rPr>
              <a:t>"The happiest and most successful people I know don’t just love what they do, they’re obsessed with solving an important problem, something that matters to them," Dropbox co-founder Drew Houston</a:t>
            </a:r>
          </a:p>
          <a:p>
            <a:pPr algn="l"/>
            <a:endParaRPr lang="en-US" b="0" i="0" dirty="0">
              <a:effectLst/>
              <a:latin typeface="ui-sans-serif"/>
            </a:endParaRPr>
          </a:p>
          <a:p>
            <a:br>
              <a:rPr lang="en-US" dirty="0"/>
            </a:br>
            <a:endParaRPr lang="en-US" b="1" i="0" dirty="0">
              <a:effectLst/>
              <a:latin typeface="ui-sans-serif"/>
            </a:endParaRP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80303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2400" y="533400"/>
            <a:ext cx="6934200" cy="792162"/>
          </a:xfrm>
        </p:spPr>
        <p:txBody>
          <a:bodyPr>
            <a:noAutofit/>
          </a:bodyPr>
          <a:lstStyle/>
          <a:p>
            <a:r>
              <a:rPr lang="en-US" sz="3300" dirty="0">
                <a:solidFill>
                  <a:schemeClr val="accent2"/>
                </a:solidFill>
              </a:rPr>
              <a:t>Does</a:t>
            </a:r>
            <a:r>
              <a:rPr lang="en-US" sz="3300" dirty="0"/>
              <a:t> </a:t>
            </a:r>
            <a:r>
              <a:rPr lang="en-US" sz="3300" dirty="0">
                <a:solidFill>
                  <a:schemeClr val="accent2"/>
                </a:solidFill>
              </a:rPr>
              <a:t>Your Business </a:t>
            </a:r>
            <a:r>
              <a:rPr lang="en-US" sz="3300" dirty="0"/>
              <a:t>Solve a Problem??</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447800"/>
            <a:ext cx="6781800" cy="4648200"/>
          </a:xfrm>
        </p:spPr>
        <p:txBody>
          <a:bodyPr>
            <a:noAutofit/>
          </a:bodyPr>
          <a:lstStyle/>
          <a:p>
            <a:pPr algn="l"/>
            <a:r>
              <a:rPr lang="en-US" sz="2000" b="1" i="0" dirty="0">
                <a:effectLst/>
                <a:latin typeface="ui-sans-serif"/>
              </a:rPr>
              <a:t>Coupled with passion, is the ability to execute. </a:t>
            </a:r>
            <a:r>
              <a:rPr lang="en-US" sz="2000" b="0" i="0" dirty="0">
                <a:effectLst/>
                <a:latin typeface="ui-sans-serif"/>
              </a:rPr>
              <a:t>If you can't deliver, you are not in business. Products with a real need are easy to market and you won't have to convince people about the existence of the problem and the need for your product because they identify with it.</a:t>
            </a:r>
          </a:p>
          <a:p>
            <a:pPr algn="l"/>
            <a:endParaRPr lang="en-US" sz="2000" b="0" i="0" dirty="0">
              <a:effectLst/>
              <a:latin typeface="ui-sans-serif"/>
            </a:endParaRPr>
          </a:p>
          <a:p>
            <a:pPr algn="l"/>
            <a:r>
              <a:rPr lang="en-US" sz="2000" b="0" i="0" dirty="0">
                <a:effectLst/>
                <a:latin typeface="ui-sans-serif"/>
              </a:rPr>
              <a:t>Do your homework, validate your idea and make sure you have a real market for your idea. </a:t>
            </a:r>
          </a:p>
          <a:p>
            <a:pPr algn="l"/>
            <a:endParaRPr lang="en-US" sz="2000" dirty="0">
              <a:latin typeface="ui-sans-serif"/>
            </a:endParaRPr>
          </a:p>
          <a:p>
            <a:pPr algn="l"/>
            <a:r>
              <a:rPr lang="en-US" sz="2000" b="0" i="0" dirty="0">
                <a:effectLst/>
                <a:latin typeface="ui-sans-serif"/>
              </a:rPr>
              <a:t>Don't just start another business, solve a real problem people actually have to increase your chances of success.</a:t>
            </a:r>
          </a:p>
          <a:p>
            <a:pPr algn="l"/>
            <a:endParaRPr lang="en-US" sz="2000" dirty="0">
              <a:latin typeface="ui-sans-serif"/>
            </a:endParaRPr>
          </a:p>
          <a:p>
            <a:pPr algn="l"/>
            <a:r>
              <a:rPr lang="en-US" sz="2000" b="0" i="0" dirty="0">
                <a:effectLst/>
                <a:latin typeface="ui-sans-serif"/>
              </a:rPr>
              <a:t>God will do the rest!</a:t>
            </a:r>
          </a:p>
          <a:p>
            <a:pPr algn="l"/>
            <a:endParaRPr lang="en-US" sz="2000" b="0" i="0" dirty="0">
              <a:effectLst/>
              <a:latin typeface="ui-sans-serif"/>
            </a:endParaRPr>
          </a:p>
          <a:p>
            <a:pPr lvl="1"/>
            <a:endParaRPr lang="en-US" dirty="0"/>
          </a:p>
          <a:p>
            <a:pPr lvl="1"/>
            <a:endParaRPr lang="en-US" dirty="0"/>
          </a:p>
          <a:p>
            <a:endParaRPr lang="en-US" sz="2000" dirty="0"/>
          </a:p>
        </p:txBody>
      </p:sp>
    </p:spTree>
    <p:extLst>
      <p:ext uri="{BB962C8B-B14F-4D97-AF65-F5344CB8AC3E}">
        <p14:creationId xmlns:p14="http://schemas.microsoft.com/office/powerpoint/2010/main" val="3950440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6934200" cy="792162"/>
          </a:xfrm>
        </p:spPr>
        <p:txBody>
          <a:bodyPr>
            <a:noAutofit/>
          </a:bodyPr>
          <a:lstStyle/>
          <a:p>
            <a:r>
              <a:rPr lang="en-US" sz="2800" dirty="0">
                <a:solidFill>
                  <a:schemeClr val="accent2"/>
                </a:solidFill>
              </a:rPr>
              <a:t>Exercise -  </a:t>
            </a:r>
            <a:br>
              <a:rPr lang="en-US" sz="2800" dirty="0">
                <a:solidFill>
                  <a:schemeClr val="accent2"/>
                </a:solidFill>
              </a:rPr>
            </a:br>
            <a:r>
              <a:rPr lang="en-US" sz="2800" dirty="0"/>
              <a:t>What Problem Does Your Business Solve?</a:t>
            </a:r>
          </a:p>
        </p:txBody>
      </p:sp>
      <p:sp>
        <p:nvSpPr>
          <p:cNvPr id="3" name="Content Placeholder 2"/>
          <p:cNvSpPr>
            <a:spLocks noGrp="1"/>
          </p:cNvSpPr>
          <p:nvPr>
            <p:ph idx="1"/>
          </p:nvPr>
        </p:nvSpPr>
        <p:spPr/>
        <p:txBody>
          <a:bodyPr>
            <a:normAutofit/>
          </a:bodyPr>
          <a:lstStyle/>
          <a:p>
            <a:pPr marL="457200" lvl="1" indent="0">
              <a:buNone/>
            </a:pPr>
            <a:r>
              <a:rPr lang="en-US" sz="2600" dirty="0">
                <a:solidFill>
                  <a:schemeClr val="accent6"/>
                </a:solidFill>
              </a:rPr>
              <a:t>Once You’ve Determined Your Business Solves a Problem, You Have to Be Able to Do Three Things:</a:t>
            </a:r>
          </a:p>
          <a:p>
            <a:pPr marL="457200" lvl="1" indent="0">
              <a:buNone/>
            </a:pPr>
            <a:endParaRPr lang="en-US" sz="2600" dirty="0">
              <a:solidFill>
                <a:schemeClr val="accent6"/>
              </a:solidFill>
            </a:endParaRPr>
          </a:p>
          <a:p>
            <a:pPr marL="914400" lvl="1" indent="-457200">
              <a:buAutoNum type="arabicPeriod"/>
            </a:pPr>
            <a:r>
              <a:rPr lang="en-US" dirty="0"/>
              <a:t>Be able to articulate the problem your business solves</a:t>
            </a:r>
          </a:p>
          <a:p>
            <a:pPr marL="914400" lvl="1" indent="-457200">
              <a:buAutoNum type="arabicPeriod"/>
            </a:pPr>
            <a:r>
              <a:rPr lang="en-US" dirty="0"/>
              <a:t>Recognize who has the problem</a:t>
            </a:r>
          </a:p>
          <a:p>
            <a:pPr marL="914400" lvl="1" indent="-457200">
              <a:buAutoNum type="arabicPeriod"/>
            </a:pPr>
            <a:r>
              <a:rPr lang="en-US" dirty="0"/>
              <a:t>Recognize the problem when you see it.</a:t>
            </a:r>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142168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Solution – </a:t>
            </a:r>
            <a:r>
              <a:rPr lang="en-US" sz="2800" dirty="0"/>
              <a:t>How Do You Solve It?</a:t>
            </a:r>
          </a:p>
        </p:txBody>
      </p:sp>
      <p:sp>
        <p:nvSpPr>
          <p:cNvPr id="3" name="Content Placeholder 2"/>
          <p:cNvSpPr>
            <a:spLocks noGrp="1"/>
          </p:cNvSpPr>
          <p:nvPr>
            <p:ph idx="1"/>
          </p:nvPr>
        </p:nvSpPr>
        <p:spPr/>
        <p:txBody>
          <a:bodyPr>
            <a:normAutofit/>
          </a:bodyPr>
          <a:lstStyle/>
          <a:p>
            <a:pPr marL="457200" lvl="1" indent="0">
              <a:buNone/>
            </a:pPr>
            <a:r>
              <a:rPr lang="en-US" sz="2600" b="1" dirty="0">
                <a:solidFill>
                  <a:schemeClr val="accent2"/>
                </a:solidFill>
              </a:rPr>
              <a:t>What Kind of Things Do You Do Better Than Anybody that Solve This Problem?</a:t>
            </a:r>
          </a:p>
          <a:p>
            <a:pPr marL="457200" lvl="1" indent="0">
              <a:buNone/>
            </a:pPr>
            <a:endParaRPr lang="en-US" dirty="0"/>
          </a:p>
          <a:p>
            <a:pPr marL="457200" lvl="1" indent="0">
              <a:buNone/>
            </a:pPr>
            <a:r>
              <a:rPr lang="en-US" sz="2600" b="1" dirty="0">
                <a:solidFill>
                  <a:schemeClr val="accent6"/>
                </a:solidFill>
              </a:rPr>
              <a:t>Can You Explain Why You Do Them Better Than Anybody?</a:t>
            </a:r>
          </a:p>
          <a:p>
            <a:pPr marL="914400" lvl="1" indent="-457200">
              <a:buFont typeface="+mj-lt"/>
              <a:buAutoNum type="arabicParenR"/>
            </a:pPr>
            <a:endParaRPr lang="en-US" dirty="0"/>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3806408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How Will You Make Money?</a:t>
            </a:r>
            <a:endParaRPr lang="en-US" sz="2800" dirty="0"/>
          </a:p>
        </p:txBody>
      </p:sp>
      <p:sp>
        <p:nvSpPr>
          <p:cNvPr id="3" name="Content Placeholder 2"/>
          <p:cNvSpPr>
            <a:spLocks noGrp="1"/>
          </p:cNvSpPr>
          <p:nvPr>
            <p:ph idx="1"/>
          </p:nvPr>
        </p:nvSpPr>
        <p:spPr/>
        <p:txBody>
          <a:bodyPr>
            <a:normAutofit/>
          </a:bodyPr>
          <a:lstStyle/>
          <a:p>
            <a:pPr marL="457200" lvl="1" indent="0">
              <a:buNone/>
            </a:pPr>
            <a:r>
              <a:rPr lang="en-US" sz="2600" b="1" dirty="0">
                <a:solidFill>
                  <a:schemeClr val="accent6"/>
                </a:solidFill>
              </a:rPr>
              <a:t>Will People Pay For You To Do These Things?</a:t>
            </a:r>
          </a:p>
          <a:p>
            <a:pPr marL="914400" lvl="1" indent="-457200">
              <a:buFont typeface="+mj-lt"/>
              <a:buAutoNum type="arabicParenR"/>
            </a:pPr>
            <a:r>
              <a:rPr lang="en-US" dirty="0"/>
              <a:t>Can you sell your product or service at a price that is affordable to people who need it?</a:t>
            </a:r>
          </a:p>
          <a:p>
            <a:pPr marL="914400" lvl="1" indent="-457200">
              <a:buFont typeface="+mj-lt"/>
              <a:buAutoNum type="arabicParenR"/>
            </a:pPr>
            <a:r>
              <a:rPr lang="en-US" dirty="0"/>
              <a:t>Can you make it at a price that makes sense?</a:t>
            </a:r>
          </a:p>
          <a:p>
            <a:pPr marL="914400" lvl="1" indent="-457200">
              <a:buFont typeface="+mj-lt"/>
              <a:buAutoNum type="arabicParenR"/>
            </a:pPr>
            <a:r>
              <a:rPr lang="en-US" dirty="0"/>
              <a:t>If not, where can you get it from?</a:t>
            </a:r>
          </a:p>
          <a:p>
            <a:pPr marL="457200" lvl="1" indent="0">
              <a:buNone/>
            </a:pPr>
            <a:endParaRPr lang="en-US" dirty="0"/>
          </a:p>
          <a:p>
            <a:pPr marL="457200" lvl="1" indent="0">
              <a:buNone/>
            </a:pPr>
            <a:endParaRPr lang="en-US" dirty="0"/>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1078074121"/>
      </p:ext>
    </p:extLst>
  </p:cSld>
  <p:clrMapOvr>
    <a:masterClrMapping/>
  </p:clrMapOvr>
</p:sld>
</file>

<file path=ppt/theme/theme1.xml><?xml version="1.0" encoding="utf-8"?>
<a:theme xmlns:a="http://schemas.openxmlformats.org/drawingml/2006/main" name="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11776</TotalTime>
  <Words>784</Words>
  <Application>Microsoft Office PowerPoint</Application>
  <PresentationFormat>On-screen Show (4:3)</PresentationFormat>
  <Paragraphs>127</Paragraphs>
  <Slides>14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Impact</vt:lpstr>
      <vt:lpstr>SourceSansPro</vt:lpstr>
      <vt:lpstr>Tahoma</vt:lpstr>
      <vt:lpstr>ui-sans-serif</vt:lpstr>
      <vt:lpstr>PresenterMedia.com Animated Theme</vt:lpstr>
      <vt:lpstr>PresenterMedia.com Static Theme</vt:lpstr>
      <vt:lpstr>GW Academy Meeting 3/22/22: The Why of Your Business </vt:lpstr>
      <vt:lpstr>Agenda : Market Research</vt:lpstr>
      <vt:lpstr>Word Nugget:  Light of the World</vt:lpstr>
      <vt:lpstr>Mission Statement Review </vt:lpstr>
      <vt:lpstr>Does Your Business Solve a Problem??</vt:lpstr>
      <vt:lpstr>Does Your Business Solve a Problem??</vt:lpstr>
      <vt:lpstr>Exercise -   What Problem Does Your Business Solve?</vt:lpstr>
      <vt:lpstr>Solution – How Do You Solve It?</vt:lpstr>
      <vt:lpstr>How Will You Make Money?</vt:lpstr>
      <vt:lpstr>General Discussion</vt:lpstr>
      <vt:lpstr>The Business Plan: Write Out the Problem You Are Solving</vt:lpstr>
      <vt:lpstr>Write Out the Solution – What Makes You Different?</vt:lpstr>
      <vt:lpstr>Questions? Comments?</vt:lpstr>
      <vt:lpstr>Break Out Sessions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Dona Franklin</cp:lastModifiedBy>
  <cp:revision>178</cp:revision>
  <dcterms:created xsi:type="dcterms:W3CDTF">2010-11-24T18:19:10Z</dcterms:created>
  <dcterms:modified xsi:type="dcterms:W3CDTF">2022-03-25T20:50:02Z</dcterms:modified>
</cp:coreProperties>
</file>