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3" r:id="rId2"/>
  </p:sldMasterIdLst>
  <p:notesMasterIdLst>
    <p:notesMasterId r:id="rId17"/>
  </p:notesMasterIdLst>
  <p:sldIdLst>
    <p:sldId id="256" r:id="rId3"/>
    <p:sldId id="262" r:id="rId4"/>
    <p:sldId id="293" r:id="rId5"/>
    <p:sldId id="294" r:id="rId6"/>
    <p:sldId id="325" r:id="rId7"/>
    <p:sldId id="316" r:id="rId8"/>
    <p:sldId id="317" r:id="rId9"/>
    <p:sldId id="312" r:id="rId10"/>
    <p:sldId id="314" r:id="rId11"/>
    <p:sldId id="318" r:id="rId12"/>
    <p:sldId id="323" r:id="rId13"/>
    <p:sldId id="326" r:id="rId14"/>
    <p:sldId id="324" r:id="rId15"/>
    <p:sldId id="27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CDCD"/>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054" autoAdjust="0"/>
    <p:restoredTop sz="94660"/>
  </p:normalViewPr>
  <p:slideViewPr>
    <p:cSldViewPr>
      <p:cViewPr varScale="1">
        <p:scale>
          <a:sx n="110" d="100"/>
          <a:sy n="110" d="100"/>
        </p:scale>
        <p:origin x="169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 Franklin" userId="2acd941e-139c-450a-aa78-f80cac47a7c4" providerId="ADAL" clId="{293758F3-7649-4093-940D-40A260E3ED71}"/>
    <pc:docChg chg="modMainMaster">
      <pc:chgData name="Dona Franklin" userId="2acd941e-139c-450a-aa78-f80cac47a7c4" providerId="ADAL" clId="{293758F3-7649-4093-940D-40A260E3ED71}" dt="2022-03-15T21:47:35.652" v="0" actId="1076"/>
      <pc:docMkLst>
        <pc:docMk/>
      </pc:docMkLst>
      <pc:sldMasterChg chg="modSldLayout">
        <pc:chgData name="Dona Franklin" userId="2acd941e-139c-450a-aa78-f80cac47a7c4" providerId="ADAL" clId="{293758F3-7649-4093-940D-40A260E3ED71}" dt="2022-03-15T21:47:35.652" v="0" actId="1076"/>
        <pc:sldMasterMkLst>
          <pc:docMk/>
          <pc:sldMasterMk cId="874236024" sldId="2147483683"/>
        </pc:sldMasterMkLst>
        <pc:sldLayoutChg chg="modSp mod">
          <pc:chgData name="Dona Franklin" userId="2acd941e-139c-450a-aa78-f80cac47a7c4" providerId="ADAL" clId="{293758F3-7649-4093-940D-40A260E3ED71}" dt="2022-03-15T21:47:35.652" v="0" actId="1076"/>
          <pc:sldLayoutMkLst>
            <pc:docMk/>
            <pc:sldMasterMk cId="874236024" sldId="2147483683"/>
            <pc:sldLayoutMk cId="4161524488" sldId="2147483684"/>
          </pc:sldLayoutMkLst>
          <pc:spChg chg="mod">
            <ac:chgData name="Dona Franklin" userId="2acd941e-139c-450a-aa78-f80cac47a7c4" providerId="ADAL" clId="{293758F3-7649-4093-940D-40A260E3ED71}" dt="2022-03-15T21:47:35.652" v="0" actId="1076"/>
            <ac:spMkLst>
              <pc:docMk/>
              <pc:sldMasterMk cId="874236024" sldId="2147483683"/>
              <pc:sldLayoutMk cId="4161524488" sldId="2147483684"/>
              <ac:spMk id="7"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0F47A-4DB5-42DA-BD51-DADC0D3DB118}" type="datetimeFigureOut">
              <a:rPr lang="en-US" smtClean="0"/>
              <a:t>3/15/2022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45C2-1A24-4BE2-931F-DB6571790A40}" type="slidenum">
              <a:rPr lang="en-US" smtClean="0"/>
              <a:t>‹#›</a:t>
            </a:fld>
            <a:endParaRPr lang="en-US"/>
          </a:p>
        </p:txBody>
      </p:sp>
    </p:spTree>
    <p:extLst>
      <p:ext uri="{BB962C8B-B14F-4D97-AF65-F5344CB8AC3E}">
        <p14:creationId xmlns:p14="http://schemas.microsoft.com/office/powerpoint/2010/main" val="213910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4BBB45C2-1A24-4BE2-931F-DB6571790A40}" type="slidenum">
              <a:rPr lang="en-US" smtClean="0"/>
              <a:t>1</a:t>
            </a:fld>
            <a:endParaRPr lang="en-US"/>
          </a:p>
        </p:txBody>
      </p:sp>
    </p:spTree>
    <p:extLst>
      <p:ext uri="{BB962C8B-B14F-4D97-AF65-F5344CB8AC3E}">
        <p14:creationId xmlns:p14="http://schemas.microsoft.com/office/powerpoint/2010/main" val="2090665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0886"/>
            <a:ext cx="9144000" cy="6858000"/>
          </a:xfrm>
          <a:prstGeom prst="rect">
            <a:avLst/>
          </a:prstGeom>
        </p:spPr>
      </p:pic>
      <p:sp>
        <p:nvSpPr>
          <p:cNvPr id="7" name="Rectangle 6"/>
          <p:cNvSpPr/>
          <p:nvPr userDrawn="1"/>
        </p:nvSpPr>
        <p:spPr>
          <a:xfrm>
            <a:off x="0" y="3466011"/>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3/15/2022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09600" y="3657600"/>
            <a:ext cx="7772400" cy="933450"/>
          </a:xfr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9600" y="4506687"/>
            <a:ext cx="64008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Text&#10;&#10;Description automatically generated">
            <a:extLst>
              <a:ext uri="{FF2B5EF4-FFF2-40B4-BE49-F238E27FC236}">
                <a16:creationId xmlns:a16="http://schemas.microsoft.com/office/drawing/2014/main" id="{920A7E0D-444C-454A-84EA-C980ED32D5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0080" y="2726140"/>
            <a:ext cx="3112665" cy="702860"/>
          </a:xfrm>
          <a:prstGeom prst="rect">
            <a:avLst/>
          </a:prstGeom>
        </p:spPr>
      </p:pic>
    </p:spTree>
    <p:extLst>
      <p:ext uri="{BB962C8B-B14F-4D97-AF65-F5344CB8AC3E}">
        <p14:creationId xmlns:p14="http://schemas.microsoft.com/office/powerpoint/2010/main" val="41615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612997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52330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5539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3/15/2022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pic>
        <p:nvPicPr>
          <p:cNvPr id="7" name="Picture 6" descr="Text&#10;&#10;Description automatically generated">
            <a:extLst>
              <a:ext uri="{FF2B5EF4-FFF2-40B4-BE49-F238E27FC236}">
                <a16:creationId xmlns:a16="http://schemas.microsoft.com/office/drawing/2014/main" id="{698DAB4C-FACA-4E9B-9FD3-C16432F26C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782" y="5791200"/>
            <a:ext cx="1115291" cy="251840"/>
          </a:xfrm>
          <a:prstGeom prst="rect">
            <a:avLst/>
          </a:prstGeom>
        </p:spPr>
      </p:pic>
    </p:spTree>
    <p:extLst>
      <p:ext uri="{BB962C8B-B14F-4D97-AF65-F5344CB8AC3E}">
        <p14:creationId xmlns:p14="http://schemas.microsoft.com/office/powerpoint/2010/main" val="314810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130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1929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978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7497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3/15/2022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09600" y="3657600"/>
            <a:ext cx="7772400" cy="933450"/>
          </a:xfr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9600" y="4506687"/>
            <a:ext cx="64008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Text&#10;&#10;Description automatically generated">
            <a:extLst>
              <a:ext uri="{FF2B5EF4-FFF2-40B4-BE49-F238E27FC236}">
                <a16:creationId xmlns:a16="http://schemas.microsoft.com/office/drawing/2014/main" id="{13ACDA73-DC9E-47B8-99D1-C00FAD7E91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695" y="2923622"/>
            <a:ext cx="2238102" cy="505378"/>
          </a:xfrm>
          <a:prstGeom prst="rect">
            <a:avLst/>
          </a:prstGeom>
        </p:spPr>
      </p:pic>
    </p:spTree>
    <p:extLst>
      <p:ext uri="{BB962C8B-B14F-4D97-AF65-F5344CB8AC3E}">
        <p14:creationId xmlns:p14="http://schemas.microsoft.com/office/powerpoint/2010/main" val="4233879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8267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2271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pic>
        <p:nvPicPr>
          <p:cNvPr id="9" name="Picture 8" descr="Text&#10;&#10;Description automatically generated">
            <a:extLst>
              <a:ext uri="{FF2B5EF4-FFF2-40B4-BE49-F238E27FC236}">
                <a16:creationId xmlns:a16="http://schemas.microsoft.com/office/drawing/2014/main" id="{420273D4-821D-44E0-AC1B-960DC21159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6967" y="6469635"/>
            <a:ext cx="1115291" cy="251840"/>
          </a:xfrm>
          <a:prstGeom prst="rect">
            <a:avLst/>
          </a:prstGeom>
        </p:spPr>
      </p:pic>
    </p:spTree>
    <p:extLst>
      <p:ext uri="{BB962C8B-B14F-4D97-AF65-F5344CB8AC3E}">
        <p14:creationId xmlns:p14="http://schemas.microsoft.com/office/powerpoint/2010/main" val="3401868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04485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0" y="0"/>
            <a:ext cx="1905000" cy="6858000"/>
          </a:xfrm>
          <a:prstGeom prst="rect">
            <a:avLst/>
          </a:prstGeom>
        </p:spPr>
      </p:pic>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8" name="Straight Connector 7"/>
          <p:cNvCxnSpPr/>
          <p:nvPr userDrawn="1"/>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a:extLst>
              <a:ext uri="{FF2B5EF4-FFF2-40B4-BE49-F238E27FC236}">
                <a16:creationId xmlns:a16="http://schemas.microsoft.com/office/drawing/2014/main" id="{9376AFDC-03AE-48AD-A703-FD9A720D00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 y="6469635"/>
            <a:ext cx="1115291" cy="251840"/>
          </a:xfrm>
          <a:prstGeom prst="rect">
            <a:avLst/>
          </a:prstGeom>
        </p:spPr>
      </p:pic>
    </p:spTree>
    <p:extLst>
      <p:ext uri="{BB962C8B-B14F-4D97-AF65-F5344CB8AC3E}">
        <p14:creationId xmlns:p14="http://schemas.microsoft.com/office/powerpoint/2010/main" val="1371248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67053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4091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3/15/2022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2316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7307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227658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4253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2997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0886"/>
            <a:ext cx="9144000" cy="6858000"/>
          </a:xfrm>
          <a:prstGeom prst="rect">
            <a:avLst/>
          </a:prstGeom>
        </p:spPr>
      </p:pic>
      <p:sp>
        <p:nvSpPr>
          <p:cNvPr id="10" name="Rectangle 9"/>
          <p:cNvSpPr/>
          <p:nvPr userDrawn="1"/>
        </p:nvSpPr>
        <p:spPr>
          <a:xfrm>
            <a:off x="0" y="-10886"/>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pic>
        <p:nvPicPr>
          <p:cNvPr id="11" name="Picture 10" descr="Text&#10;&#10;Description automatically generated">
            <a:extLst>
              <a:ext uri="{FF2B5EF4-FFF2-40B4-BE49-F238E27FC236}">
                <a16:creationId xmlns:a16="http://schemas.microsoft.com/office/drawing/2014/main" id="{72D836B9-2D0A-4AD7-A15E-925B9396115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4800" y="6412992"/>
            <a:ext cx="1115291" cy="251840"/>
          </a:xfrm>
          <a:prstGeom prst="rect">
            <a:avLst/>
          </a:prstGeom>
        </p:spPr>
      </p:pic>
    </p:spTree>
    <p:extLst>
      <p:ext uri="{BB962C8B-B14F-4D97-AF65-F5344CB8AC3E}">
        <p14:creationId xmlns:p14="http://schemas.microsoft.com/office/powerpoint/2010/main" val="13934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96690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151493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1740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1771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283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4901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pic>
        <p:nvPicPr>
          <p:cNvPr id="9" name="slide.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239000" y="0"/>
            <a:ext cx="1905000" cy="6858000"/>
          </a:xfrm>
          <a:prstGeom prst="rect">
            <a:avLst/>
          </a:prstGeom>
        </p:spPr>
      </p:pic>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8" name="Straight Connector 7"/>
          <p:cNvCxnSpPr/>
          <p:nvPr userDrawn="1"/>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8C5A48F1-2066-4841-B717-1C1CF09728F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4800" y="6469635"/>
            <a:ext cx="1115291" cy="251840"/>
          </a:xfrm>
          <a:prstGeom prst="rect">
            <a:avLst/>
          </a:prstGeom>
        </p:spPr>
      </p:pic>
    </p:spTree>
    <p:extLst>
      <p:ext uri="{BB962C8B-B14F-4D97-AF65-F5344CB8AC3E}">
        <p14:creationId xmlns:p14="http://schemas.microsoft.com/office/powerpoint/2010/main" val="21056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6959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177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028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01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ideo"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media" Target="../media/media1.wm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slide.mov">
            <a:hlinkClick r:id="" action="ppaction://media"/>
          </p:cNvPr>
          <p:cNvPicPr>
            <a:picLocks noChangeAspect="1"/>
          </p:cNvPicPr>
          <p:nvPr>
            <a:videoFile r:link="rId20"/>
            <p:extLst>
              <p:ext uri="{DAA4B4D4-6D71-4841-9C94-3DE7FCFB9230}">
                <p14:media xmlns:p14="http://schemas.microsoft.com/office/powerpoint/2010/main" r:embed="rId19"/>
              </p:ext>
            </p:extLst>
          </p:nvPr>
        </p:nvPicPr>
        <p:blipFill>
          <a:blip r:embed="rId21"/>
          <a:stretch>
            <a:fillRect/>
          </a:stretch>
        </p:blipFill>
        <p:spPr>
          <a:xfrm>
            <a:off x="7239000" y="0"/>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BC6E3E07-DB31-4287-9912-26672913460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04800" y="6477000"/>
            <a:ext cx="1115291" cy="251840"/>
          </a:xfrm>
          <a:prstGeom prst="rect">
            <a:avLst/>
          </a:prstGeom>
        </p:spPr>
      </p:pic>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84" r:id="rId1"/>
    <p:sldLayoutId id="2147483688" r:id="rId2"/>
    <p:sldLayoutId id="2147483702" r:id="rId3"/>
    <p:sldLayoutId id="2147483686" r:id="rId4"/>
    <p:sldLayoutId id="2147483701"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txStyles>
    <p:titleStyle>
      <a:lvl1pPr algn="l" defTabSz="914400" rtl="0" eaLnBrk="1" latinLnBrk="0" hangingPunct="1">
        <a:spcBef>
          <a:spcPct val="0"/>
        </a:spcBef>
        <a:buNone/>
        <a:defRPr sz="4000" kern="1200">
          <a:solidFill>
            <a:schemeClr val="bg1">
              <a:lumMod val="85000"/>
            </a:schemeClr>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239000" y="0"/>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F9D29CD0-1900-4FE0-80B5-6A02ADCF971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04800" y="6477000"/>
            <a:ext cx="1115291" cy="251840"/>
          </a:xfrm>
          <a:prstGeom prst="rect">
            <a:avLst/>
          </a:prstGeom>
        </p:spPr>
      </p:pic>
    </p:spTree>
    <p:extLst>
      <p:ext uri="{BB962C8B-B14F-4D97-AF65-F5344CB8AC3E}">
        <p14:creationId xmlns:p14="http://schemas.microsoft.com/office/powerpoint/2010/main" val="29449414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xStyles>
    <p:titleStyle>
      <a:lvl1pPr algn="l" defTabSz="914400" rtl="0" eaLnBrk="1" latinLnBrk="0" hangingPunct="1">
        <a:spcBef>
          <a:spcPct val="0"/>
        </a:spcBef>
        <a:buNone/>
        <a:defRPr sz="4000" kern="1200">
          <a:solidFill>
            <a:schemeClr val="bg1">
              <a:lumMod val="85000"/>
            </a:schemeClr>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nlife.ca/audio/andrew-fountain-bible-truth" TargetMode="External"/><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bg2"/>
                </a:solidFill>
              </a:rPr>
              <a:t>GW Academy Meeting 1</a:t>
            </a:r>
            <a:endParaRPr lang="en-US" dirty="0"/>
          </a:p>
        </p:txBody>
      </p:sp>
      <p:sp>
        <p:nvSpPr>
          <p:cNvPr id="3" name="Subtitle 2"/>
          <p:cNvSpPr>
            <a:spLocks noGrp="1"/>
          </p:cNvSpPr>
          <p:nvPr>
            <p:ph type="subTitle" idx="1"/>
          </p:nvPr>
        </p:nvSpPr>
        <p:spPr/>
        <p:txBody>
          <a:bodyPr>
            <a:noAutofit/>
          </a:bodyPr>
          <a:lstStyle/>
          <a:p>
            <a:r>
              <a:rPr lang="en-US" sz="1200" b="1" i="1" baseline="30000" dirty="0"/>
              <a:t>1</a:t>
            </a:r>
            <a:r>
              <a:rPr lang="en-US" sz="1200" b="1" i="1" dirty="0"/>
              <a:t>Arise, shine; for thy light is come, and the glory of the LORD is risen upon thee. </a:t>
            </a:r>
            <a:br>
              <a:rPr lang="en-US" sz="1200" b="1" i="1" dirty="0"/>
            </a:br>
            <a:r>
              <a:rPr lang="en-US" sz="1200" b="1" i="1" baseline="30000" dirty="0"/>
              <a:t>2</a:t>
            </a:r>
            <a:r>
              <a:rPr lang="en-US" sz="1200" b="1" i="1" dirty="0"/>
              <a:t> For, behold, the darkness shall cover the earth, and gross darkness the people: </a:t>
            </a:r>
            <a:br>
              <a:rPr lang="en-US" sz="1200" b="1" i="1" dirty="0"/>
            </a:br>
            <a:r>
              <a:rPr lang="en-US" sz="1200" b="1" i="1" dirty="0"/>
              <a:t>but the LORD shall arise upon thee, and his glory shall be seen upon thee. </a:t>
            </a:r>
          </a:p>
          <a:p>
            <a:r>
              <a:rPr lang="en-US" sz="1200" b="1" i="1" dirty="0"/>
              <a:t>Isaiah 60:1-2</a:t>
            </a:r>
          </a:p>
        </p:txBody>
      </p:sp>
    </p:spTree>
    <p:extLst>
      <p:ext uri="{BB962C8B-B14F-4D97-AF65-F5344CB8AC3E}">
        <p14:creationId xmlns:p14="http://schemas.microsoft.com/office/powerpoint/2010/main" val="24774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21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400"/>
                                        <p:tgtEl>
                                          <p:spTgt spid="3">
                                            <p:txEl>
                                              <p:pRg st="0" end="0"/>
                                            </p:txEl>
                                          </p:spTgt>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5B7655-3E17-4B4F-84E2-4C6CE70AA767}"/>
              </a:ext>
            </a:extLst>
          </p:cNvPr>
          <p:cNvSpPr>
            <a:spLocks noGrp="1"/>
          </p:cNvSpPr>
          <p:nvPr>
            <p:ph type="title"/>
          </p:nvPr>
        </p:nvSpPr>
        <p:spPr>
          <a:xfrm>
            <a:off x="304800" y="228600"/>
            <a:ext cx="6781800" cy="792162"/>
          </a:xfrm>
        </p:spPr>
        <p:txBody>
          <a:bodyPr/>
          <a:lstStyle/>
          <a:p>
            <a:r>
              <a:rPr lang="en-US" dirty="0"/>
              <a:t>Cohort Assignments</a:t>
            </a:r>
          </a:p>
        </p:txBody>
      </p:sp>
      <p:graphicFrame>
        <p:nvGraphicFramePr>
          <p:cNvPr id="19" name="Content Placeholder 18">
            <a:extLst>
              <a:ext uri="{FF2B5EF4-FFF2-40B4-BE49-F238E27FC236}">
                <a16:creationId xmlns:a16="http://schemas.microsoft.com/office/drawing/2014/main" id="{36445555-5434-4B15-AE32-FE77500F10CB}"/>
              </a:ext>
            </a:extLst>
          </p:cNvPr>
          <p:cNvGraphicFramePr>
            <a:graphicFrameLocks noGrp="1"/>
          </p:cNvGraphicFramePr>
          <p:nvPr>
            <p:ph sz="quarter" idx="10"/>
            <p:extLst>
              <p:ext uri="{D42A27DB-BD31-4B8C-83A1-F6EECF244321}">
                <p14:modId xmlns:p14="http://schemas.microsoft.com/office/powerpoint/2010/main" val="2770088987"/>
              </p:ext>
            </p:extLst>
          </p:nvPr>
        </p:nvGraphicFramePr>
        <p:xfrm>
          <a:off x="304800" y="1020763"/>
          <a:ext cx="6705600" cy="5364279"/>
        </p:xfrm>
        <a:graphic>
          <a:graphicData uri="http://schemas.openxmlformats.org/drawingml/2006/table">
            <a:tbl>
              <a:tblPr>
                <a:tableStyleId>{5C22544A-7EE6-4342-B048-85BDC9FD1C3A}</a:tableStyleId>
              </a:tblPr>
              <a:tblGrid>
                <a:gridCol w="1352158">
                  <a:extLst>
                    <a:ext uri="{9D8B030D-6E8A-4147-A177-3AD203B41FA5}">
                      <a16:colId xmlns:a16="http://schemas.microsoft.com/office/drawing/2014/main" val="840370389"/>
                    </a:ext>
                  </a:extLst>
                </a:gridCol>
                <a:gridCol w="993422">
                  <a:extLst>
                    <a:ext uri="{9D8B030D-6E8A-4147-A177-3AD203B41FA5}">
                      <a16:colId xmlns:a16="http://schemas.microsoft.com/office/drawing/2014/main" val="1235548200"/>
                    </a:ext>
                  </a:extLst>
                </a:gridCol>
                <a:gridCol w="689876">
                  <a:extLst>
                    <a:ext uri="{9D8B030D-6E8A-4147-A177-3AD203B41FA5}">
                      <a16:colId xmlns:a16="http://schemas.microsoft.com/office/drawing/2014/main" val="734513813"/>
                    </a:ext>
                  </a:extLst>
                </a:gridCol>
                <a:gridCol w="1655704">
                  <a:extLst>
                    <a:ext uri="{9D8B030D-6E8A-4147-A177-3AD203B41FA5}">
                      <a16:colId xmlns:a16="http://schemas.microsoft.com/office/drawing/2014/main" val="1511319623"/>
                    </a:ext>
                  </a:extLst>
                </a:gridCol>
                <a:gridCol w="2014440">
                  <a:extLst>
                    <a:ext uri="{9D8B030D-6E8A-4147-A177-3AD203B41FA5}">
                      <a16:colId xmlns:a16="http://schemas.microsoft.com/office/drawing/2014/main" val="3143465655"/>
                    </a:ext>
                  </a:extLst>
                </a:gridCol>
              </a:tblGrid>
              <a:tr h="444373">
                <a:tc>
                  <a:txBody>
                    <a:bodyPr/>
                    <a:lstStyle/>
                    <a:p>
                      <a:pPr algn="ctr" fontAlgn="b"/>
                      <a:r>
                        <a:rPr lang="en-US" sz="1200" u="none" strike="noStrike">
                          <a:effectLst/>
                        </a:rPr>
                        <a:t>First Name</a:t>
                      </a:r>
                      <a:endParaRPr lang="en-US" sz="1200" b="1" i="0" u="none" strike="noStrike">
                        <a:solidFill>
                          <a:srgbClr val="000000"/>
                        </a:solidFill>
                        <a:effectLst/>
                        <a:latin typeface="Calibri" panose="020F0502020204030204" pitchFamily="34" charset="0"/>
                      </a:endParaRPr>
                    </a:p>
                  </a:txBody>
                  <a:tcPr marL="2763" marR="2763" marT="2763" marB="0" anchor="b"/>
                </a:tc>
                <a:tc>
                  <a:txBody>
                    <a:bodyPr/>
                    <a:lstStyle/>
                    <a:p>
                      <a:pPr algn="ctr" fontAlgn="b"/>
                      <a:r>
                        <a:rPr lang="en-US" sz="1200" u="none" strike="noStrike">
                          <a:effectLst/>
                        </a:rPr>
                        <a:t>Last Name</a:t>
                      </a:r>
                      <a:endParaRPr lang="en-US" sz="1200" b="1" i="0" u="none" strike="noStrike">
                        <a:solidFill>
                          <a:srgbClr val="000000"/>
                        </a:solidFill>
                        <a:effectLst/>
                        <a:latin typeface="Calibri" panose="020F0502020204030204" pitchFamily="34" charset="0"/>
                      </a:endParaRPr>
                    </a:p>
                  </a:txBody>
                  <a:tcPr marL="2763" marR="2763" marT="2763" marB="0" anchor="b"/>
                </a:tc>
                <a:tc>
                  <a:txBody>
                    <a:bodyPr/>
                    <a:lstStyle/>
                    <a:p>
                      <a:pPr algn="ctr" fontAlgn="b"/>
                      <a:r>
                        <a:rPr lang="en-US" sz="1200" u="none" strike="noStrike">
                          <a:effectLst/>
                        </a:rPr>
                        <a:t>Cohort</a:t>
                      </a:r>
                      <a:endParaRPr lang="en-US" sz="1200" b="1" i="0" u="none" strike="noStrike">
                        <a:solidFill>
                          <a:srgbClr val="000000"/>
                        </a:solidFill>
                        <a:effectLst/>
                        <a:latin typeface="Calibri" panose="020F0502020204030204" pitchFamily="34" charset="0"/>
                      </a:endParaRPr>
                    </a:p>
                  </a:txBody>
                  <a:tcPr marL="2763" marR="2763" marT="2763" marB="0" anchor="b"/>
                </a:tc>
                <a:tc>
                  <a:txBody>
                    <a:bodyPr/>
                    <a:lstStyle/>
                    <a:p>
                      <a:pPr algn="ctr" fontAlgn="b"/>
                      <a:r>
                        <a:rPr lang="en-US" sz="1200" u="none" strike="noStrike">
                          <a:effectLst/>
                        </a:rPr>
                        <a:t>Business Type</a:t>
                      </a:r>
                      <a:endParaRPr lang="en-US" sz="1200" b="1" i="0" u="none" strike="noStrike">
                        <a:solidFill>
                          <a:srgbClr val="000000"/>
                        </a:solidFill>
                        <a:effectLst/>
                        <a:latin typeface="Calibri" panose="020F0502020204030204" pitchFamily="34" charset="0"/>
                      </a:endParaRPr>
                    </a:p>
                  </a:txBody>
                  <a:tcPr marL="2763" marR="2763" marT="2763" marB="0" anchor="b"/>
                </a:tc>
                <a:tc>
                  <a:txBody>
                    <a:bodyPr/>
                    <a:lstStyle/>
                    <a:p>
                      <a:pPr algn="ctr" fontAlgn="b"/>
                      <a:r>
                        <a:rPr lang="en-US" sz="1200" u="none" strike="noStrike">
                          <a:effectLst/>
                        </a:rPr>
                        <a:t>Business Name</a:t>
                      </a:r>
                      <a:endParaRPr lang="en-US" sz="1200" b="1"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556623573"/>
                  </a:ext>
                </a:extLst>
              </a:tr>
              <a:tr h="177149">
                <a:tc>
                  <a:txBody>
                    <a:bodyPr/>
                    <a:lstStyle/>
                    <a:p>
                      <a:pPr algn="l" fontAlgn="b"/>
                      <a:r>
                        <a:rPr lang="en-US" sz="1000" u="none" strike="noStrike">
                          <a:effectLst/>
                        </a:rPr>
                        <a:t>Emmanuel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Charles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Textiles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2683970399"/>
                  </a:ext>
                </a:extLst>
              </a:tr>
              <a:tr h="177149">
                <a:tc>
                  <a:txBody>
                    <a:bodyPr/>
                    <a:lstStyle/>
                    <a:p>
                      <a:pPr algn="l" fontAlgn="b"/>
                      <a:r>
                        <a:rPr lang="en-US" sz="1000" u="none" strike="noStrike">
                          <a:effectLst/>
                        </a:rPr>
                        <a:t>Courtney</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Simon</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FUNDING</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Textiles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Culture DNA</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1071024330"/>
                  </a:ext>
                </a:extLst>
              </a:tr>
              <a:tr h="177149">
                <a:tc>
                  <a:txBody>
                    <a:bodyPr/>
                    <a:lstStyle/>
                    <a:p>
                      <a:pPr algn="l" fontAlgn="b"/>
                      <a:r>
                        <a:rPr lang="en-US" sz="1000" u="none" strike="noStrike">
                          <a:effectLst/>
                        </a:rPr>
                        <a:t>Chi</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Njoku</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Textiles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3805246249"/>
                  </a:ext>
                </a:extLst>
              </a:tr>
              <a:tr h="177149">
                <a:tc>
                  <a:txBody>
                    <a:bodyPr/>
                    <a:lstStyle/>
                    <a:p>
                      <a:pPr algn="l" fontAlgn="b"/>
                      <a:r>
                        <a:rPr lang="en-US" sz="1000" u="none" strike="noStrike">
                          <a:effectLst/>
                        </a:rPr>
                        <a:t>Deon</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Adams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Textiles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Witty Expressions Flags</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3609062207"/>
                  </a:ext>
                </a:extLst>
              </a:tr>
              <a:tr h="177149">
                <a:tc>
                  <a:txBody>
                    <a:bodyPr/>
                    <a:lstStyle/>
                    <a:p>
                      <a:pPr algn="l" fontAlgn="b"/>
                      <a:r>
                        <a:rPr lang="en-US" sz="1000" u="none" strike="noStrike">
                          <a:effectLst/>
                        </a:rPr>
                        <a:t>Pat </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Veal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Invention</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Drawer Organizer</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825711638"/>
                  </a:ext>
                </a:extLst>
              </a:tr>
              <a:tr h="177149">
                <a:tc>
                  <a:txBody>
                    <a:bodyPr/>
                    <a:lstStyle/>
                    <a:p>
                      <a:pPr algn="l" fontAlgn="b"/>
                      <a:r>
                        <a:rPr lang="en-US" sz="1000" u="none" strike="noStrike">
                          <a:effectLst/>
                        </a:rPr>
                        <a:t>Jerrica</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Suber</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Prayer</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Invention</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Security Device</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351488376"/>
                  </a:ext>
                </a:extLst>
              </a:tr>
              <a:tr h="177149">
                <a:tc>
                  <a:txBody>
                    <a:bodyPr/>
                    <a:lstStyle/>
                    <a:p>
                      <a:pPr algn="l" fontAlgn="b"/>
                      <a:r>
                        <a:rPr lang="en-US" sz="1000" u="none" strike="noStrike">
                          <a:effectLst/>
                        </a:rPr>
                        <a:t>Victoria</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Beasley</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Invention</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V-Tech - Wireless Charging</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2952447762"/>
                  </a:ext>
                </a:extLst>
              </a:tr>
              <a:tr h="177149">
                <a:tc>
                  <a:txBody>
                    <a:bodyPr/>
                    <a:lstStyle/>
                    <a:p>
                      <a:pPr algn="l" fontAlgn="b"/>
                      <a:r>
                        <a:rPr lang="en-US" sz="1000" u="none" strike="noStrike">
                          <a:effectLst/>
                        </a:rPr>
                        <a:t>Ariane</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McMillan</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FUNDING</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Food</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Ariane's Gourmet2Go?</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2645367849"/>
                  </a:ext>
                </a:extLst>
              </a:tr>
              <a:tr h="177149">
                <a:tc>
                  <a:txBody>
                    <a:bodyPr/>
                    <a:lstStyle/>
                    <a:p>
                      <a:pPr algn="l" fontAlgn="b"/>
                      <a:r>
                        <a:rPr lang="en-US" sz="1000" u="none" strike="noStrike">
                          <a:effectLst/>
                        </a:rPr>
                        <a:t>Mary</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Adams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Food</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2316673556"/>
                  </a:ext>
                </a:extLst>
              </a:tr>
              <a:tr h="177149">
                <a:tc>
                  <a:txBody>
                    <a:bodyPr/>
                    <a:lstStyle/>
                    <a:p>
                      <a:pPr algn="l" fontAlgn="b"/>
                      <a:r>
                        <a:rPr lang="en-US" sz="1000" u="none" strike="noStrike">
                          <a:effectLst/>
                        </a:rPr>
                        <a:t>Wonzer </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Bradley</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Food</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Chicken By Bradley</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2293067411"/>
                  </a:ext>
                </a:extLst>
              </a:tr>
              <a:tr h="177149">
                <a:tc>
                  <a:txBody>
                    <a:bodyPr/>
                    <a:lstStyle/>
                    <a:p>
                      <a:pPr algn="l" fontAlgn="b"/>
                      <a:r>
                        <a:rPr lang="en-US" sz="1000" u="none" strike="noStrike">
                          <a:effectLst/>
                        </a:rPr>
                        <a:t>Tamoura </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Jones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CONCEP</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Food</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2782737184"/>
                  </a:ext>
                </a:extLst>
              </a:tr>
              <a:tr h="177149">
                <a:tc>
                  <a:txBody>
                    <a:bodyPr/>
                    <a:lstStyle/>
                    <a:p>
                      <a:pPr algn="l" fontAlgn="b"/>
                      <a:r>
                        <a:rPr lang="en-US" sz="1000" u="none" strike="noStrike">
                          <a:effectLst/>
                        </a:rPr>
                        <a:t>Toni </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Beasley</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Services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Peace &amp; Grace</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2226881150"/>
                  </a:ext>
                </a:extLst>
              </a:tr>
              <a:tr h="334165">
                <a:tc>
                  <a:txBody>
                    <a:bodyPr/>
                    <a:lstStyle/>
                    <a:p>
                      <a:pPr algn="l" fontAlgn="b"/>
                      <a:r>
                        <a:rPr lang="en-US" sz="1000" u="none" strike="noStrike">
                          <a:effectLst/>
                        </a:rPr>
                        <a:t>Antonio &amp; Shanique</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Stanfield</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Services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Stanfield &amp; Associates</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2542752124"/>
                  </a:ext>
                </a:extLst>
              </a:tr>
              <a:tr h="177149">
                <a:tc>
                  <a:txBody>
                    <a:bodyPr/>
                    <a:lstStyle/>
                    <a:p>
                      <a:pPr algn="l" fontAlgn="b"/>
                      <a:r>
                        <a:rPr lang="en-US" sz="1000" u="none" strike="noStrike">
                          <a:effectLst/>
                        </a:rPr>
                        <a:t>Cynthia</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Moore</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Services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Exhousia Publishing</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1599928203"/>
                  </a:ext>
                </a:extLst>
              </a:tr>
              <a:tr h="177149">
                <a:tc>
                  <a:txBody>
                    <a:bodyPr/>
                    <a:lstStyle/>
                    <a:p>
                      <a:pPr algn="l" fontAlgn="b"/>
                      <a:r>
                        <a:rPr lang="en-US" sz="1000" u="none" strike="noStrike">
                          <a:effectLst/>
                        </a:rPr>
                        <a:t>Asha</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Lane</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Services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Luxury Lane Realty</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3078155494"/>
                  </a:ext>
                </a:extLst>
              </a:tr>
              <a:tr h="177149">
                <a:tc>
                  <a:txBody>
                    <a:bodyPr/>
                    <a:lstStyle/>
                    <a:p>
                      <a:pPr algn="l" fontAlgn="b"/>
                      <a:r>
                        <a:rPr lang="en-US" sz="1000" u="none" strike="noStrike">
                          <a:effectLst/>
                        </a:rPr>
                        <a:t>Robin</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Smith</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CONCEP</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Daycare</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2917799392"/>
                  </a:ext>
                </a:extLst>
              </a:tr>
              <a:tr h="177149">
                <a:tc>
                  <a:txBody>
                    <a:bodyPr/>
                    <a:lstStyle/>
                    <a:p>
                      <a:pPr algn="l" fontAlgn="b"/>
                      <a:r>
                        <a:rPr lang="en-US" sz="1000" u="none" strike="noStrike">
                          <a:effectLst/>
                        </a:rPr>
                        <a:t>Kelsey</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Gibson</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CONCEP</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Children-Daycare</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2621614005"/>
                  </a:ext>
                </a:extLst>
              </a:tr>
              <a:tr h="177149">
                <a:tc>
                  <a:txBody>
                    <a:bodyPr/>
                    <a:lstStyle/>
                    <a:p>
                      <a:pPr algn="l" fontAlgn="b"/>
                      <a:r>
                        <a:rPr lang="en-US" sz="1000" u="none" strike="noStrike">
                          <a:effectLst/>
                        </a:rPr>
                        <a:t>Alibra</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Daniel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Services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Alibra's Hair Studio</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256213371"/>
                  </a:ext>
                </a:extLst>
              </a:tr>
              <a:tr h="177149">
                <a:tc>
                  <a:txBody>
                    <a:bodyPr/>
                    <a:lstStyle/>
                    <a:p>
                      <a:pPr algn="l" fontAlgn="b"/>
                      <a:r>
                        <a:rPr lang="en-US" sz="1000" u="none" strike="noStrike">
                          <a:effectLst/>
                        </a:rPr>
                        <a:t>Ronald &amp; Marquita</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Kendrick</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FUNDING</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Services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RMK Services</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1075376808"/>
                  </a:ext>
                </a:extLst>
              </a:tr>
              <a:tr h="177149">
                <a:tc>
                  <a:txBody>
                    <a:bodyPr/>
                    <a:lstStyle/>
                    <a:p>
                      <a:pPr algn="l" fontAlgn="b"/>
                      <a:r>
                        <a:rPr lang="en-US" sz="1000" u="none" strike="noStrike">
                          <a:effectLst/>
                        </a:rPr>
                        <a:t>Richard &amp; Danetta</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Johnson</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Services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Faithful Services, LLC</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1249329173"/>
                  </a:ext>
                </a:extLst>
              </a:tr>
              <a:tr h="177149">
                <a:tc>
                  <a:txBody>
                    <a:bodyPr/>
                    <a:lstStyle/>
                    <a:p>
                      <a:pPr algn="l" fontAlgn="b"/>
                      <a:r>
                        <a:rPr lang="en-US" sz="1000" u="none" strike="noStrike">
                          <a:effectLst/>
                        </a:rPr>
                        <a:t>George</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Nelson</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CONCEP</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Services</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1480183291"/>
                  </a:ext>
                </a:extLst>
              </a:tr>
              <a:tr h="177149">
                <a:tc>
                  <a:txBody>
                    <a:bodyPr/>
                    <a:lstStyle/>
                    <a:p>
                      <a:pPr algn="l" fontAlgn="b"/>
                      <a:r>
                        <a:rPr lang="en-US" sz="1000" u="none" strike="noStrike">
                          <a:effectLst/>
                        </a:rPr>
                        <a:t>Gary </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Cage</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Media &amp; Technology</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Node</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1829788483"/>
                  </a:ext>
                </a:extLst>
              </a:tr>
              <a:tr h="177149">
                <a:tc>
                  <a:txBody>
                    <a:bodyPr/>
                    <a:lstStyle/>
                    <a:p>
                      <a:pPr algn="l" fontAlgn="b"/>
                      <a:r>
                        <a:rPr lang="en-US" sz="1000" u="none" strike="noStrike">
                          <a:effectLst/>
                        </a:rPr>
                        <a:t>Keeland</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Caldwell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Media &amp; Technology</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Cwell Media</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2417131671"/>
                  </a:ext>
                </a:extLst>
              </a:tr>
              <a:tr h="177149">
                <a:tc>
                  <a:txBody>
                    <a:bodyPr/>
                    <a:lstStyle/>
                    <a:p>
                      <a:pPr algn="l" fontAlgn="b"/>
                      <a:r>
                        <a:rPr lang="en-US" sz="1000" u="none" strike="noStrike">
                          <a:effectLst/>
                        </a:rPr>
                        <a:t>Brandon</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Covington</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Media &amp; Technology</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1848220488"/>
                  </a:ext>
                </a:extLst>
              </a:tr>
              <a:tr h="334165">
                <a:tc>
                  <a:txBody>
                    <a:bodyPr/>
                    <a:lstStyle/>
                    <a:p>
                      <a:pPr algn="l" fontAlgn="b"/>
                      <a:r>
                        <a:rPr lang="en-US" sz="1000" u="none" strike="noStrike">
                          <a:effectLst/>
                        </a:rPr>
                        <a:t>Angela</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Wood</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MR/BZPL</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Media &amp; Technology</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Wonderfish Creative Solutions</a:t>
                      </a:r>
                      <a:endParaRPr lang="en-US" sz="1000" b="0" i="0" u="none" strike="noStrike">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3749110433"/>
                  </a:ext>
                </a:extLst>
              </a:tr>
              <a:tr h="177149">
                <a:tc>
                  <a:txBody>
                    <a:bodyPr/>
                    <a:lstStyle/>
                    <a:p>
                      <a:pPr algn="l" fontAlgn="b"/>
                      <a:r>
                        <a:rPr lang="en-US" sz="1000" u="none" strike="noStrike">
                          <a:effectLst/>
                        </a:rPr>
                        <a:t>Rabbiyah</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Chapman</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CONCEP</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r>
                        <a:rPr lang="en-US" sz="1000" u="none" strike="noStrike">
                          <a:effectLst/>
                        </a:rPr>
                        <a:t>Media &amp; Technology</a:t>
                      </a:r>
                      <a:endParaRPr lang="en-US" sz="1000" b="0" i="0" u="none" strike="noStrike">
                        <a:solidFill>
                          <a:srgbClr val="000000"/>
                        </a:solidFill>
                        <a:effectLst/>
                        <a:latin typeface="Calibri" panose="020F0502020204030204" pitchFamily="34" charset="0"/>
                      </a:endParaRPr>
                    </a:p>
                  </a:txBody>
                  <a:tcPr marL="2763" marR="2763" marT="2763"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2763" marR="2763" marT="2763" marB="0" anchor="b"/>
                </a:tc>
                <a:extLst>
                  <a:ext uri="{0D108BD9-81ED-4DB2-BD59-A6C34878D82A}">
                    <a16:rowId xmlns:a16="http://schemas.microsoft.com/office/drawing/2014/main" val="2131676341"/>
                  </a:ext>
                </a:extLst>
              </a:tr>
            </a:tbl>
          </a:graphicData>
        </a:graphic>
      </p:graphicFrame>
    </p:spTree>
    <p:extLst>
      <p:ext uri="{BB962C8B-B14F-4D97-AF65-F5344CB8AC3E}">
        <p14:creationId xmlns:p14="http://schemas.microsoft.com/office/powerpoint/2010/main" val="2113415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E0F8DA-DE3F-404A-AEC5-077CB8CED32C}"/>
              </a:ext>
            </a:extLst>
          </p:cNvPr>
          <p:cNvSpPr>
            <a:spLocks noGrp="1"/>
          </p:cNvSpPr>
          <p:nvPr>
            <p:ph type="ctrTitle"/>
          </p:nvPr>
        </p:nvSpPr>
        <p:spPr/>
        <p:txBody>
          <a:bodyPr/>
          <a:lstStyle/>
          <a:p>
            <a:r>
              <a:rPr lang="en-US" dirty="0"/>
              <a:t>Website Overview</a:t>
            </a:r>
          </a:p>
        </p:txBody>
      </p:sp>
      <p:sp>
        <p:nvSpPr>
          <p:cNvPr id="7" name="Subtitle 6">
            <a:extLst>
              <a:ext uri="{FF2B5EF4-FFF2-40B4-BE49-F238E27FC236}">
                <a16:creationId xmlns:a16="http://schemas.microsoft.com/office/drawing/2014/main" id="{67ACDD47-2249-4477-91B8-9752B124F2E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4729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2"/>
                </a:solidFill>
              </a:rPr>
              <a:t>TODAY’S MISSION – </a:t>
            </a:r>
            <a:r>
              <a:rPr lang="en-US" sz="2800" dirty="0"/>
              <a:t>Writing Your Mission Statement</a:t>
            </a:r>
          </a:p>
        </p:txBody>
      </p:sp>
      <p:sp>
        <p:nvSpPr>
          <p:cNvPr id="3" name="Content Placeholder 2"/>
          <p:cNvSpPr>
            <a:spLocks noGrp="1"/>
          </p:cNvSpPr>
          <p:nvPr>
            <p:ph idx="1"/>
          </p:nvPr>
        </p:nvSpPr>
        <p:spPr/>
        <p:txBody>
          <a:bodyPr>
            <a:normAutofit fontScale="55000" lnSpcReduction="20000"/>
          </a:bodyPr>
          <a:lstStyle/>
          <a:p>
            <a:pPr marL="457200" lvl="1" indent="0">
              <a:buNone/>
            </a:pPr>
            <a:r>
              <a:rPr lang="en-US" sz="4400" b="1" dirty="0">
                <a:solidFill>
                  <a:schemeClr val="accent6"/>
                </a:solidFill>
              </a:rPr>
              <a:t>What Is a Mission Statement?</a:t>
            </a:r>
          </a:p>
          <a:p>
            <a:pPr marL="457200" lvl="1" indent="0">
              <a:buNone/>
            </a:pPr>
            <a:endParaRPr lang="en-US" sz="2600" b="1" dirty="0">
              <a:solidFill>
                <a:schemeClr val="accent6"/>
              </a:solidFill>
            </a:endParaRPr>
          </a:p>
          <a:p>
            <a:pPr algn="l">
              <a:buFont typeface="Arial" panose="020B0604020202020204" pitchFamily="34" charset="0"/>
              <a:buChar char="•"/>
            </a:pPr>
            <a:r>
              <a:rPr lang="en-US" sz="4400" b="0" i="0" dirty="0">
                <a:effectLst/>
                <a:latin typeface="SourceSansPro"/>
              </a:rPr>
              <a:t>A mission statement is used by a company to explain, in simple and concise terms, its purpose(s) for being.</a:t>
            </a:r>
          </a:p>
          <a:p>
            <a:pPr algn="l">
              <a:buFont typeface="Arial" panose="020B0604020202020204" pitchFamily="34" charset="0"/>
              <a:buChar char="•"/>
            </a:pPr>
            <a:r>
              <a:rPr lang="en-US" sz="4400" b="0" i="0" dirty="0">
                <a:effectLst/>
                <a:latin typeface="SourceSansPro"/>
              </a:rPr>
              <a:t>It is usually one sentence or a short paragraph, explaining a company's culture, values, and ethics.</a:t>
            </a:r>
          </a:p>
          <a:p>
            <a:pPr algn="l">
              <a:buFont typeface="Arial" panose="020B0604020202020204" pitchFamily="34" charset="0"/>
              <a:buChar char="•"/>
            </a:pPr>
            <a:r>
              <a:rPr lang="en-US" sz="4400" b="0" i="0" dirty="0">
                <a:effectLst/>
                <a:latin typeface="SourceSansPro"/>
              </a:rPr>
              <a:t>Mission statements serve several purposes, including motivating employees and reassuring investors of the company's future.</a:t>
            </a:r>
          </a:p>
          <a:p>
            <a:pPr marL="457200" lvl="1" indent="0">
              <a:buNone/>
            </a:pPr>
            <a:endParaRPr lang="en-US" sz="2600" b="1" dirty="0">
              <a:solidFill>
                <a:schemeClr val="accent6"/>
              </a:solidFill>
            </a:endParaRPr>
          </a:p>
          <a:p>
            <a:pPr marL="457200" lvl="1" indent="0">
              <a:buNone/>
            </a:pPr>
            <a:endParaRPr lang="en-US" dirty="0"/>
          </a:p>
          <a:p>
            <a:pPr marL="457200" lvl="1" indent="0">
              <a:buNone/>
            </a:pPr>
            <a:endParaRPr lang="en-US" dirty="0"/>
          </a:p>
          <a:p>
            <a:pPr marL="457200" lvl="1" indent="0">
              <a:buNone/>
            </a:pPr>
            <a:r>
              <a:rPr lang="en-US" sz="3600" b="1" dirty="0">
                <a:solidFill>
                  <a:schemeClr val="accent6"/>
                </a:solidFill>
              </a:rPr>
              <a:t>Mission Statement Generator</a:t>
            </a:r>
            <a:endParaRPr lang="en-US" sz="3600" dirty="0"/>
          </a:p>
          <a:p>
            <a:pPr marL="457200" lvl="1" indent="0">
              <a:buNone/>
            </a:pPr>
            <a:r>
              <a:rPr lang="en-US" sz="3600" dirty="0"/>
              <a:t>https://www.honeybook.com/mission-statement</a:t>
            </a:r>
          </a:p>
          <a:p>
            <a:pPr marL="457200" lvl="1" indent="0">
              <a:buNone/>
            </a:pPr>
            <a:endParaRPr lang="en-US" dirty="0"/>
          </a:p>
          <a:p>
            <a:pPr marL="457200" lvl="1" inden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Tree>
    <p:extLst>
      <p:ext uri="{BB962C8B-B14F-4D97-AF65-F5344CB8AC3E}">
        <p14:creationId xmlns:p14="http://schemas.microsoft.com/office/powerpoint/2010/main" val="46307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64DCE6-9E7E-4630-A6A9-AE0400EFCEE6}"/>
              </a:ext>
            </a:extLst>
          </p:cNvPr>
          <p:cNvSpPr>
            <a:spLocks noGrp="1"/>
          </p:cNvSpPr>
          <p:nvPr>
            <p:ph type="ctrTitle"/>
          </p:nvPr>
        </p:nvSpPr>
        <p:spPr/>
        <p:txBody>
          <a:bodyPr/>
          <a:lstStyle/>
          <a:p>
            <a:r>
              <a:rPr lang="en-US" dirty="0"/>
              <a:t>Break Out Sessions</a:t>
            </a:r>
          </a:p>
        </p:txBody>
      </p:sp>
      <p:sp>
        <p:nvSpPr>
          <p:cNvPr id="5" name="Subtitle 4">
            <a:extLst>
              <a:ext uri="{FF2B5EF4-FFF2-40B4-BE49-F238E27FC236}">
                <a16:creationId xmlns:a16="http://schemas.microsoft.com/office/drawing/2014/main" id="{C52A0F8E-41AD-4AB6-8E0D-3B5E58464B6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20233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chemeClr val="bg2">
                    <a:lumMod val="50000"/>
                  </a:schemeClr>
                </a:solidFill>
              </a:rPr>
              <a:t>Questions? </a:t>
            </a:r>
            <a:r>
              <a:rPr lang="en-US" dirty="0"/>
              <a:t>Comments?</a:t>
            </a:r>
          </a:p>
        </p:txBody>
      </p:sp>
      <p:sp>
        <p:nvSpPr>
          <p:cNvPr id="7" name="Content Placeholder 6"/>
          <p:cNvSpPr>
            <a:spLocks noGrp="1"/>
          </p:cNvSpPr>
          <p:nvPr>
            <p:ph sz="half" idx="4294967295"/>
          </p:nvPr>
        </p:nvSpPr>
        <p:spPr>
          <a:xfrm>
            <a:off x="304800" y="4572000"/>
            <a:ext cx="6400800" cy="2133600"/>
          </a:xfrm>
        </p:spPr>
        <p:txBody>
          <a:bodyPr>
            <a:normAutofit/>
          </a:bodyPr>
          <a:lstStyle/>
          <a:p>
            <a:pPr algn="ctr" fontAlgn="ctr"/>
            <a:endParaRPr lang="en-US" sz="2400" dirty="0">
              <a:solidFill>
                <a:schemeClr val="bg2">
                  <a:lumMod val="50000"/>
                </a:schemeClr>
              </a:solidFill>
            </a:endParaRPr>
          </a:p>
          <a:p>
            <a:pPr algn="ctr" fontAlgn="ctr"/>
            <a:endParaRPr lang="en-US" sz="2400" dirty="0">
              <a:solidFill>
                <a:schemeClr val="bg2">
                  <a:lumMod val="50000"/>
                </a:schemeClr>
              </a:solidFill>
            </a:endParaRPr>
          </a:p>
          <a:p>
            <a:pPr algn="ctr" fontAlgn="ctr"/>
            <a:r>
              <a:rPr lang="en-US" sz="2400" dirty="0">
                <a:solidFill>
                  <a:schemeClr val="bg2">
                    <a:lumMod val="50000"/>
                  </a:schemeClr>
                </a:solidFill>
              </a:rPr>
              <a:t>Your Prayers, Input, Ideas, Help, Labor Are Much Needed &amp; Appreciated!</a:t>
            </a:r>
          </a:p>
        </p:txBody>
      </p:sp>
      <p:pic>
        <p:nvPicPr>
          <p:cNvPr id="13" name="Picture 12" descr="A picture containing accessory&#10;&#10;Description automatically generated">
            <a:extLst>
              <a:ext uri="{FF2B5EF4-FFF2-40B4-BE49-F238E27FC236}">
                <a16:creationId xmlns:a16="http://schemas.microsoft.com/office/drawing/2014/main" id="{8BC6ABAC-2AF5-43BE-BF15-0A0E3E934A4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29798" y="1652064"/>
            <a:ext cx="3998403" cy="2996136"/>
          </a:xfrm>
          <a:prstGeom prst="rect">
            <a:avLst/>
          </a:prstGeom>
        </p:spPr>
      </p:pic>
    </p:spTree>
    <p:extLst>
      <p:ext uri="{BB962C8B-B14F-4D97-AF65-F5344CB8AC3E}">
        <p14:creationId xmlns:p14="http://schemas.microsoft.com/office/powerpoint/2010/main" val="3335017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5"/>
          </p:nvPr>
        </p:nvSpPr>
        <p:spPr>
          <a:xfrm>
            <a:off x="2438400" y="1905000"/>
            <a:ext cx="3429000" cy="838200"/>
          </a:xfrm>
        </p:spPr>
        <p:txBody>
          <a:bodyPr/>
          <a:lstStyle/>
          <a:p>
            <a:r>
              <a:rPr lang="en-US" dirty="0"/>
              <a:t>Prayer &amp; Scripture</a:t>
            </a:r>
          </a:p>
        </p:txBody>
      </p:sp>
      <p:sp>
        <p:nvSpPr>
          <p:cNvPr id="14" name="Text Placeholder 13"/>
          <p:cNvSpPr>
            <a:spLocks noGrp="1"/>
          </p:cNvSpPr>
          <p:nvPr>
            <p:ph type="body" sz="quarter" idx="16"/>
          </p:nvPr>
        </p:nvSpPr>
        <p:spPr>
          <a:xfrm>
            <a:off x="2438400" y="2743200"/>
            <a:ext cx="4648200" cy="838200"/>
          </a:xfrm>
        </p:spPr>
        <p:txBody>
          <a:bodyPr/>
          <a:lstStyle/>
          <a:p>
            <a:r>
              <a:rPr lang="en-US" dirty="0"/>
              <a:t>Vision. Mission. Word Nugget. </a:t>
            </a:r>
          </a:p>
        </p:txBody>
      </p:sp>
      <p:sp>
        <p:nvSpPr>
          <p:cNvPr id="15" name="Text Placeholder 14"/>
          <p:cNvSpPr>
            <a:spLocks noGrp="1"/>
          </p:cNvSpPr>
          <p:nvPr>
            <p:ph type="body" sz="quarter" idx="17"/>
          </p:nvPr>
        </p:nvSpPr>
        <p:spPr>
          <a:xfrm>
            <a:off x="2438400" y="3581400"/>
            <a:ext cx="4191000" cy="838200"/>
          </a:xfrm>
        </p:spPr>
        <p:txBody>
          <a:bodyPr/>
          <a:lstStyle/>
          <a:p>
            <a:r>
              <a:rPr lang="en-US" dirty="0"/>
              <a:t>Schedule. Structure. Cohorts.</a:t>
            </a:r>
          </a:p>
        </p:txBody>
      </p:sp>
      <p:sp>
        <p:nvSpPr>
          <p:cNvPr id="11" name="Text Placeholder 10"/>
          <p:cNvSpPr>
            <a:spLocks noGrp="1"/>
          </p:cNvSpPr>
          <p:nvPr>
            <p:ph type="body" sz="quarter" idx="18"/>
          </p:nvPr>
        </p:nvSpPr>
        <p:spPr>
          <a:xfrm>
            <a:off x="2438400" y="4419600"/>
            <a:ext cx="4267200" cy="838200"/>
          </a:xfrm>
        </p:spPr>
        <p:txBody>
          <a:bodyPr>
            <a:normAutofit/>
          </a:bodyPr>
          <a:lstStyle/>
          <a:p>
            <a:endParaRPr lang="en-US" dirty="0"/>
          </a:p>
          <a:p>
            <a:r>
              <a:rPr lang="en-US" dirty="0"/>
              <a:t>Website Overview</a:t>
            </a:r>
          </a:p>
        </p:txBody>
      </p:sp>
      <p:sp>
        <p:nvSpPr>
          <p:cNvPr id="10" name="Title 9"/>
          <p:cNvSpPr>
            <a:spLocks noGrp="1"/>
          </p:cNvSpPr>
          <p:nvPr>
            <p:ph type="title"/>
          </p:nvPr>
        </p:nvSpPr>
        <p:spPr/>
        <p:txBody>
          <a:bodyPr/>
          <a:lstStyle/>
          <a:p>
            <a:r>
              <a:rPr lang="en-US" dirty="0">
                <a:solidFill>
                  <a:schemeClr val="bg2"/>
                </a:solidFill>
              </a:rPr>
              <a:t>Agenda</a:t>
            </a:r>
            <a:endParaRPr lang="en-US" dirty="0"/>
          </a:p>
        </p:txBody>
      </p:sp>
      <p:grpSp>
        <p:nvGrpSpPr>
          <p:cNvPr id="30" name="Group 29"/>
          <p:cNvGrpSpPr/>
          <p:nvPr/>
        </p:nvGrpSpPr>
        <p:grpSpPr>
          <a:xfrm>
            <a:off x="777498" y="2101899"/>
            <a:ext cx="1371600" cy="3917901"/>
            <a:chOff x="2667000" y="1807029"/>
            <a:chExt cx="1371600" cy="3917901"/>
          </a:xfrm>
        </p:grpSpPr>
        <p:sp>
          <p:nvSpPr>
            <p:cNvPr id="16" name="Rectangle 15"/>
            <p:cNvSpPr/>
            <p:nvPr/>
          </p:nvSpPr>
          <p:spPr>
            <a:xfrm>
              <a:off x="2667000" y="5267730"/>
              <a:ext cx="1371600" cy="457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500" dirty="0"/>
                <a:t>Breakout Sessions</a:t>
              </a:r>
            </a:p>
          </p:txBody>
        </p:sp>
        <p:grpSp>
          <p:nvGrpSpPr>
            <p:cNvPr id="17" name="Group 16"/>
            <p:cNvGrpSpPr/>
            <p:nvPr/>
          </p:nvGrpSpPr>
          <p:grpSpPr>
            <a:xfrm>
              <a:off x="2667000" y="1807029"/>
              <a:ext cx="1371600" cy="707571"/>
              <a:chOff x="2209800" y="1807029"/>
              <a:chExt cx="1371600" cy="707571"/>
            </a:xfrm>
          </p:grpSpPr>
          <p:sp>
            <p:nvSpPr>
              <p:cNvPr id="18" name="Rectangle 17"/>
              <p:cNvSpPr/>
              <p:nvPr/>
            </p:nvSpPr>
            <p:spPr>
              <a:xfrm>
                <a:off x="2209800" y="1807029"/>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Welcome &amp; Opening</a:t>
                </a:r>
              </a:p>
            </p:txBody>
          </p:sp>
          <p:sp>
            <p:nvSpPr>
              <p:cNvPr id="19" name="Down Arrow 18"/>
              <p:cNvSpPr/>
              <p:nvPr/>
            </p:nvSpPr>
            <p:spPr>
              <a:xfrm>
                <a:off x="2590800" y="228600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667000" y="2645229"/>
              <a:ext cx="1371600" cy="703823"/>
              <a:chOff x="2202305" y="2496577"/>
              <a:chExt cx="1371600" cy="703823"/>
            </a:xfrm>
          </p:grpSpPr>
          <p:sp>
            <p:nvSpPr>
              <p:cNvPr id="21" name="Rectangle 20"/>
              <p:cNvSpPr/>
              <p:nvPr/>
            </p:nvSpPr>
            <p:spPr>
              <a:xfrm>
                <a:off x="2202305" y="2496577"/>
                <a:ext cx="1371600" cy="457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Word</a:t>
                </a:r>
              </a:p>
            </p:txBody>
          </p:sp>
          <p:sp>
            <p:nvSpPr>
              <p:cNvPr id="22" name="Down Arrow 21"/>
              <p:cNvSpPr/>
              <p:nvPr/>
            </p:nvSpPr>
            <p:spPr>
              <a:xfrm>
                <a:off x="2590800" y="2971800"/>
                <a:ext cx="609600" cy="228600"/>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23" name="Group 22"/>
            <p:cNvGrpSpPr/>
            <p:nvPr/>
          </p:nvGrpSpPr>
          <p:grpSpPr>
            <a:xfrm>
              <a:off x="2667000" y="3483429"/>
              <a:ext cx="1371600" cy="1577472"/>
              <a:chOff x="2209800" y="3254829"/>
              <a:chExt cx="1371600" cy="1577472"/>
            </a:xfrm>
          </p:grpSpPr>
          <p:sp>
            <p:nvSpPr>
              <p:cNvPr id="24" name="Rectangle 23"/>
              <p:cNvSpPr/>
              <p:nvPr/>
            </p:nvSpPr>
            <p:spPr>
              <a:xfrm>
                <a:off x="2209800" y="3254829"/>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Review</a:t>
                </a:r>
              </a:p>
            </p:txBody>
          </p:sp>
          <p:sp>
            <p:nvSpPr>
              <p:cNvPr id="25" name="Down Arrow 24"/>
              <p:cNvSpPr/>
              <p:nvPr/>
            </p:nvSpPr>
            <p:spPr>
              <a:xfrm>
                <a:off x="2590800" y="373380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A5D0BC-D5A5-4F45-B6F6-D40B9131DA5E}"/>
                  </a:ext>
                </a:extLst>
              </p:cNvPr>
              <p:cNvSpPr/>
              <p:nvPr/>
            </p:nvSpPr>
            <p:spPr>
              <a:xfrm>
                <a:off x="2209800" y="41247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Website</a:t>
                </a:r>
              </a:p>
            </p:txBody>
          </p:sp>
          <p:sp>
            <p:nvSpPr>
              <p:cNvPr id="28" name="Down Arrow 24">
                <a:extLst>
                  <a:ext uri="{FF2B5EF4-FFF2-40B4-BE49-F238E27FC236}">
                    <a16:creationId xmlns:a16="http://schemas.microsoft.com/office/drawing/2014/main" id="{0EB15CEB-FA2A-460D-8BAD-5EC3431DB3DB}"/>
                  </a:ext>
                </a:extLst>
              </p:cNvPr>
              <p:cNvSpPr/>
              <p:nvPr/>
            </p:nvSpPr>
            <p:spPr>
              <a:xfrm>
                <a:off x="2590800" y="4603701"/>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9" name="Text Placeholder 10">
            <a:extLst>
              <a:ext uri="{FF2B5EF4-FFF2-40B4-BE49-F238E27FC236}">
                <a16:creationId xmlns:a16="http://schemas.microsoft.com/office/drawing/2014/main" id="{E38AA532-71FD-4509-A24C-B7A41664899F}"/>
              </a:ext>
            </a:extLst>
          </p:cNvPr>
          <p:cNvSpPr txBox="1">
            <a:spLocks/>
          </p:cNvSpPr>
          <p:nvPr/>
        </p:nvSpPr>
        <p:spPr>
          <a:xfrm>
            <a:off x="2590800" y="5334000"/>
            <a:ext cx="4267200" cy="838200"/>
          </a:xfrm>
          <a:prstGeom prst="rect">
            <a:avLst/>
          </a:prstGeom>
        </p:spPr>
        <p:txBody>
          <a:bodyPr vert="horz" lIns="91440" tIns="45720" rIns="91440" bIns="45720" rtlCol="0" anchor="ctr">
            <a:normAutofit/>
          </a:bodyPr>
          <a:lstStyle>
            <a:lvl1pPr marL="57150" indent="0" algn="l" defTabSz="914400" rtl="0" eaLnBrk="1" latinLnBrk="0" hangingPunct="1">
              <a:spcBef>
                <a:spcPct val="20000"/>
              </a:spcBef>
              <a:buFontTx/>
              <a:buNone/>
              <a:defRPr sz="1800" kern="1200" baseline="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r>
              <a:rPr lang="en-US" dirty="0"/>
              <a:t>Set Goals for This Week. </a:t>
            </a:r>
            <a:r>
              <a:rPr lang="en-US" dirty="0" err="1"/>
              <a:t>Get’em</a:t>
            </a:r>
            <a:r>
              <a:rPr lang="en-US" dirty="0"/>
              <a:t> Done!</a:t>
            </a:r>
          </a:p>
        </p:txBody>
      </p:sp>
    </p:spTree>
    <p:extLst>
      <p:ext uri="{BB962C8B-B14F-4D97-AF65-F5344CB8AC3E}">
        <p14:creationId xmlns:p14="http://schemas.microsoft.com/office/powerpoint/2010/main" val="253495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04800" y="1447800"/>
            <a:ext cx="8153400" cy="4648200"/>
          </a:xfrm>
        </p:spPr>
        <p:txBody>
          <a:bodyPr>
            <a:normAutofit/>
          </a:bodyPr>
          <a:lstStyle/>
          <a:p>
            <a:r>
              <a:rPr lang="en-US" sz="2800" b="1" dirty="0"/>
              <a:t>Forty Leaders, empowered by Jesus Christ and the covenants of Resurrection,  standing together victoriously, financing the Kingdom of God, and the End Time Global Harvest.</a:t>
            </a:r>
          </a:p>
          <a:p>
            <a:endParaRPr lang="en-US" sz="2800" b="1" dirty="0"/>
          </a:p>
          <a:p>
            <a:pPr algn="ctr"/>
            <a:r>
              <a:rPr lang="en-US" sz="2400" b="1" i="1" dirty="0">
                <a:effectLst>
                  <a:outerShdw blurRad="38100" dist="38100" dir="2700000" algn="tl">
                    <a:srgbClr val="000000">
                      <a:alpha val="43137"/>
                    </a:srgbClr>
                  </a:outerShdw>
                </a:effectLst>
              </a:rPr>
              <a:t>Ask of me, and I shall give thee the heathen for thine inheritance, and the uttermost parts of the earth for thy possession. Psalms 2:</a:t>
            </a:r>
            <a:r>
              <a:rPr lang="en-US" sz="2400" b="1" i="1" dirty="0"/>
              <a:t>8</a:t>
            </a:r>
          </a:p>
          <a:p>
            <a:pPr algn="ctr"/>
            <a:endParaRPr lang="en-US" sz="2400" b="1" i="1" dirty="0"/>
          </a:p>
          <a:p>
            <a:pPr algn="ctr"/>
            <a:endParaRPr lang="en-US" sz="2400" b="1" i="1" dirty="0"/>
          </a:p>
        </p:txBody>
      </p:sp>
      <p:sp>
        <p:nvSpPr>
          <p:cNvPr id="2" name="Title 1"/>
          <p:cNvSpPr>
            <a:spLocks noGrp="1"/>
          </p:cNvSpPr>
          <p:nvPr>
            <p:ph type="title"/>
          </p:nvPr>
        </p:nvSpPr>
        <p:spPr/>
        <p:txBody>
          <a:bodyPr/>
          <a:lstStyle/>
          <a:p>
            <a:r>
              <a:rPr lang="en-US" dirty="0"/>
              <a:t>Our</a:t>
            </a:r>
            <a:r>
              <a:rPr lang="en-US" dirty="0">
                <a:solidFill>
                  <a:schemeClr val="accent2"/>
                </a:solidFill>
              </a:rPr>
              <a:t> Vision</a:t>
            </a:r>
            <a:endParaRPr lang="en-US" dirty="0"/>
          </a:p>
        </p:txBody>
      </p:sp>
    </p:spTree>
    <p:extLst>
      <p:ext uri="{BB962C8B-B14F-4D97-AF65-F5344CB8AC3E}">
        <p14:creationId xmlns:p14="http://schemas.microsoft.com/office/powerpoint/2010/main" val="26991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100"/>
                                        <p:tgtEl>
                                          <p:spTgt spid="3">
                                            <p:txEl>
                                              <p:pRg st="0" end="0"/>
                                            </p:txEl>
                                          </p:spTgt>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1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sz="2800" b="1" dirty="0"/>
              <a:t>To raise up 40 millionaires for Christ who will band together spiritually, politically and economically with Faith, Courage and Patience, to bring Resurrection Glory and the Light of the Gospel to the world.</a:t>
            </a:r>
          </a:p>
          <a:p>
            <a:endParaRPr lang="en-US" sz="2800" b="1" dirty="0"/>
          </a:p>
          <a:p>
            <a:r>
              <a:rPr lang="en-US" sz="2800" b="1" dirty="0"/>
              <a:t>One Heart. One Mind. One Spirit.  </a:t>
            </a:r>
          </a:p>
        </p:txBody>
      </p:sp>
      <p:sp>
        <p:nvSpPr>
          <p:cNvPr id="2" name="Title 1"/>
          <p:cNvSpPr>
            <a:spLocks noGrp="1"/>
          </p:cNvSpPr>
          <p:nvPr>
            <p:ph type="title"/>
          </p:nvPr>
        </p:nvSpPr>
        <p:spPr/>
        <p:txBody>
          <a:bodyPr/>
          <a:lstStyle/>
          <a:p>
            <a:r>
              <a:rPr lang="en-US" dirty="0"/>
              <a:t>Our</a:t>
            </a:r>
            <a:r>
              <a:rPr lang="en-US" dirty="0">
                <a:solidFill>
                  <a:schemeClr val="accent2"/>
                </a:solidFill>
              </a:rPr>
              <a:t> Mission</a:t>
            </a:r>
            <a:endParaRPr lang="en-US" dirty="0"/>
          </a:p>
        </p:txBody>
      </p:sp>
    </p:spTree>
    <p:extLst>
      <p:ext uri="{BB962C8B-B14F-4D97-AF65-F5344CB8AC3E}">
        <p14:creationId xmlns:p14="http://schemas.microsoft.com/office/powerpoint/2010/main" val="328518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100"/>
                                        <p:tgtEl>
                                          <p:spTgt spid="3">
                                            <p:txEl>
                                              <p:pRg st="0" end="0"/>
                                            </p:txEl>
                                          </p:spTgt>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1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4909418-0460-40BA-A4DF-923CB96EACFD}"/>
              </a:ext>
            </a:extLst>
          </p:cNvPr>
          <p:cNvSpPr>
            <a:spLocks noGrp="1"/>
          </p:cNvSpPr>
          <p:nvPr>
            <p:ph sz="half" idx="1"/>
          </p:nvPr>
        </p:nvSpPr>
        <p:spPr>
          <a:xfrm>
            <a:off x="304800" y="1828800"/>
            <a:ext cx="3276600" cy="4191000"/>
          </a:xfrm>
        </p:spPr>
        <p:txBody>
          <a:bodyPr>
            <a:normAutofit fontScale="92500" lnSpcReduction="20000"/>
          </a:bodyPr>
          <a:lstStyle/>
          <a:p>
            <a:r>
              <a:rPr lang="en-US" i="1" dirty="0"/>
              <a:t>And we know that all things work together for good to them that love God, to them who are the called according to his purpose. </a:t>
            </a:r>
            <a:r>
              <a:rPr lang="en-US" i="1" baseline="30000" dirty="0"/>
              <a:t>29</a:t>
            </a:r>
            <a:r>
              <a:rPr lang="en-US" i="1" dirty="0"/>
              <a:t> For whom he did foreknow, he also did predestinate to be conformed to the image of his Son, that he might be the firstborn among many brethren. </a:t>
            </a:r>
            <a:r>
              <a:rPr lang="en-US" i="1" baseline="30000" dirty="0"/>
              <a:t>30</a:t>
            </a:r>
            <a:r>
              <a:rPr lang="en-US" i="1" dirty="0"/>
              <a:t> Moreover whom he did predestinate, them he also called: and whom he called, them he also justified: and whom he justified, them he also glorified. </a:t>
            </a:r>
            <a:r>
              <a:rPr lang="en-US" dirty="0"/>
              <a:t>Romans 8:28-30</a:t>
            </a:r>
          </a:p>
          <a:p>
            <a:endParaRPr lang="en-US" dirty="0"/>
          </a:p>
          <a:p>
            <a:endParaRPr lang="en-US" dirty="0"/>
          </a:p>
        </p:txBody>
      </p:sp>
      <p:sp>
        <p:nvSpPr>
          <p:cNvPr id="15" name="Content Placeholder 14">
            <a:extLst>
              <a:ext uri="{FF2B5EF4-FFF2-40B4-BE49-F238E27FC236}">
                <a16:creationId xmlns:a16="http://schemas.microsoft.com/office/drawing/2014/main" id="{C97A8147-DF1D-4B95-B65A-2EB428FF023C}"/>
              </a:ext>
            </a:extLst>
          </p:cNvPr>
          <p:cNvSpPr>
            <a:spLocks noGrp="1"/>
          </p:cNvSpPr>
          <p:nvPr>
            <p:ph sz="half" idx="2"/>
          </p:nvPr>
        </p:nvSpPr>
        <p:spPr>
          <a:xfrm>
            <a:off x="3810000" y="1828800"/>
            <a:ext cx="3276600" cy="4191000"/>
          </a:xfrm>
        </p:spPr>
        <p:txBody>
          <a:bodyPr>
            <a:normAutofit fontScale="85000" lnSpcReduction="10000"/>
          </a:bodyPr>
          <a:lstStyle/>
          <a:p>
            <a:pPr marL="457200" indent="-457200">
              <a:buAutoNum type="arabicPeriod"/>
            </a:pPr>
            <a:r>
              <a:rPr lang="en-US" dirty="0"/>
              <a:t>No matter what we see with our eyes, we must know, God will use it to our good.</a:t>
            </a:r>
          </a:p>
          <a:p>
            <a:pPr marL="457200" indent="-457200">
              <a:buAutoNum type="arabicPeriod"/>
            </a:pPr>
            <a:r>
              <a:rPr lang="en-US" dirty="0"/>
              <a:t>He predestinated us. There is no way we can be “</a:t>
            </a:r>
            <a:r>
              <a:rPr lang="en-US" dirty="0" err="1"/>
              <a:t>unpredestinated</a:t>
            </a:r>
            <a:r>
              <a:rPr lang="en-US" dirty="0"/>
              <a:t>” unless we choose to. </a:t>
            </a:r>
          </a:p>
          <a:p>
            <a:pPr marL="457200" indent="-457200">
              <a:buAutoNum type="arabicPeriod"/>
            </a:pPr>
            <a:r>
              <a:rPr lang="en-US" dirty="0"/>
              <a:t>We are conformed to His image. What happened to Him will happen to us.</a:t>
            </a:r>
          </a:p>
          <a:p>
            <a:pPr marL="457200" indent="-457200">
              <a:buAutoNum type="arabicPeriod"/>
            </a:pPr>
            <a:r>
              <a:rPr lang="en-US" dirty="0"/>
              <a:t>In Him, we are called, we are justified, we are glorified…..</a:t>
            </a:r>
          </a:p>
          <a:p>
            <a:pPr marL="457200" indent="-457200">
              <a:buAutoNum type="arabicPeriod"/>
            </a:pPr>
            <a:endParaRPr lang="en-US" dirty="0"/>
          </a:p>
          <a:p>
            <a:pPr algn="ctr"/>
            <a:r>
              <a:rPr lang="en-US" b="1" dirty="0">
                <a:effectLst>
                  <a:outerShdw blurRad="38100" dist="38100" dir="2700000" algn="tl">
                    <a:srgbClr val="000000">
                      <a:alpha val="43137"/>
                    </a:srgbClr>
                  </a:outerShdw>
                </a:effectLst>
              </a:rPr>
              <a:t>NO EXCUSES!</a:t>
            </a:r>
          </a:p>
        </p:txBody>
      </p:sp>
      <p:sp>
        <p:nvSpPr>
          <p:cNvPr id="9" name="Title 8">
            <a:extLst>
              <a:ext uri="{FF2B5EF4-FFF2-40B4-BE49-F238E27FC236}">
                <a16:creationId xmlns:a16="http://schemas.microsoft.com/office/drawing/2014/main" id="{6FDFEB74-F9E7-4355-A34A-C0AA9876F8CC}"/>
              </a:ext>
            </a:extLst>
          </p:cNvPr>
          <p:cNvSpPr>
            <a:spLocks noGrp="1"/>
          </p:cNvSpPr>
          <p:nvPr>
            <p:ph type="title"/>
          </p:nvPr>
        </p:nvSpPr>
        <p:spPr/>
        <p:txBody>
          <a:bodyPr/>
          <a:lstStyle/>
          <a:p>
            <a:r>
              <a:rPr lang="en-US" dirty="0"/>
              <a:t>Word Nugget:  </a:t>
            </a:r>
            <a:r>
              <a:rPr lang="en-US" dirty="0">
                <a:solidFill>
                  <a:schemeClr val="accent2"/>
                </a:solidFill>
              </a:rPr>
              <a:t>We’re On Track!</a:t>
            </a:r>
            <a:endParaRPr lang="en-US" dirty="0"/>
          </a:p>
        </p:txBody>
      </p:sp>
    </p:spTree>
    <p:extLst>
      <p:ext uri="{BB962C8B-B14F-4D97-AF65-F5344CB8AC3E}">
        <p14:creationId xmlns:p14="http://schemas.microsoft.com/office/powerpoint/2010/main" val="3001649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p:txBody>
          <a:bodyPr/>
          <a:lstStyle/>
          <a:p>
            <a:r>
              <a:rPr lang="en-US" dirty="0"/>
              <a:t>Meeting </a:t>
            </a:r>
            <a:r>
              <a:rPr lang="en-US" dirty="0">
                <a:solidFill>
                  <a:schemeClr val="accent2"/>
                </a:solidFill>
              </a:rPr>
              <a:t>Structure </a:t>
            </a:r>
            <a:r>
              <a:rPr lang="en-US" dirty="0"/>
              <a:t>Review</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p:txBody>
          <a:bodyPr/>
          <a:lstStyle/>
          <a:p>
            <a:r>
              <a:rPr lang="en-US" dirty="0"/>
              <a:t>Group Prayer – 5-10 Mins</a:t>
            </a:r>
          </a:p>
          <a:p>
            <a:r>
              <a:rPr lang="en-US" dirty="0"/>
              <a:t>Word Nugget – 5-15 Mins</a:t>
            </a:r>
          </a:p>
          <a:p>
            <a:r>
              <a:rPr lang="en-US" dirty="0"/>
              <a:t>Group Activity – 5-10 Mins</a:t>
            </a:r>
          </a:p>
          <a:p>
            <a:r>
              <a:rPr lang="en-US" dirty="0"/>
              <a:t>Break Out Into Cohorts to Work on Your Business</a:t>
            </a:r>
          </a:p>
          <a:p>
            <a:pPr lvl="1"/>
            <a:r>
              <a:rPr lang="en-US" dirty="0"/>
              <a:t>Review your goals and status from previous week.</a:t>
            </a:r>
          </a:p>
          <a:p>
            <a:pPr lvl="1"/>
            <a:r>
              <a:rPr lang="en-US" dirty="0"/>
              <a:t>Short Presentation by a Mentor on How to Do What You Are Doing – 5-10 Mins (Maybe)</a:t>
            </a:r>
          </a:p>
          <a:p>
            <a:pPr lvl="1"/>
            <a:r>
              <a:rPr lang="en-US" dirty="0"/>
              <a:t>Work on it – 60+ Mins</a:t>
            </a:r>
          </a:p>
          <a:p>
            <a:pPr lvl="1"/>
            <a:r>
              <a:rPr lang="en-US" dirty="0"/>
              <a:t>Identify Individual Progress and Goals for Next Week 5-15 Mins</a:t>
            </a:r>
          </a:p>
          <a:p>
            <a:pPr lvl="1"/>
            <a:r>
              <a:rPr lang="en-US" dirty="0"/>
              <a:t>Close in Prayer</a:t>
            </a:r>
          </a:p>
          <a:p>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803031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2"/>
                </a:solidFill>
              </a:rPr>
              <a:t>Cohorts - </a:t>
            </a:r>
            <a:r>
              <a:rPr lang="en-US" sz="2800" dirty="0"/>
              <a:t>According to Stage of Business</a:t>
            </a:r>
          </a:p>
        </p:txBody>
      </p:sp>
      <p:sp>
        <p:nvSpPr>
          <p:cNvPr id="3" name="Content Placeholder 2"/>
          <p:cNvSpPr>
            <a:spLocks noGrp="1"/>
          </p:cNvSpPr>
          <p:nvPr>
            <p:ph idx="1"/>
          </p:nvPr>
        </p:nvSpPr>
        <p:spPr/>
        <p:txBody>
          <a:bodyPr>
            <a:normAutofit fontScale="77500" lnSpcReduction="20000"/>
          </a:bodyPr>
          <a:lstStyle/>
          <a:p>
            <a:pPr marL="457200" lvl="1" indent="0">
              <a:buNone/>
            </a:pPr>
            <a:r>
              <a:rPr lang="en-US" sz="2600" b="1" dirty="0">
                <a:solidFill>
                  <a:schemeClr val="accent6"/>
                </a:solidFill>
              </a:rPr>
              <a:t>Conception: </a:t>
            </a:r>
          </a:p>
          <a:p>
            <a:pPr marL="457200" lvl="1" indent="0">
              <a:buNone/>
            </a:pPr>
            <a:r>
              <a:rPr lang="en-US" dirty="0"/>
              <a:t>Praying Out the Idea/Concept/Business Model Design</a:t>
            </a:r>
          </a:p>
          <a:p>
            <a:pPr marL="457200" lvl="1" indent="0">
              <a:buNone/>
            </a:pPr>
            <a:endParaRPr lang="en-US" dirty="0"/>
          </a:p>
          <a:p>
            <a:pPr marL="457200" lvl="1" indent="0">
              <a:buNone/>
            </a:pPr>
            <a:r>
              <a:rPr lang="en-US" sz="2600" b="1" dirty="0">
                <a:solidFill>
                  <a:schemeClr val="accent6"/>
                </a:solidFill>
              </a:rPr>
              <a:t>Pregnancy</a:t>
            </a:r>
          </a:p>
          <a:p>
            <a:pPr marL="914400" lvl="1" indent="-457200">
              <a:buFont typeface="+mj-lt"/>
              <a:buAutoNum type="arabicParenR"/>
            </a:pPr>
            <a:r>
              <a:rPr lang="en-US" dirty="0"/>
              <a:t>Doing the Market Research </a:t>
            </a:r>
          </a:p>
          <a:p>
            <a:pPr marL="1371600" lvl="2" indent="-457200">
              <a:buFont typeface="+mj-lt"/>
              <a:buAutoNum type="alphaLcParenR"/>
            </a:pPr>
            <a:r>
              <a:rPr lang="en-US" dirty="0"/>
              <a:t>Who Is Your Customer?</a:t>
            </a:r>
          </a:p>
          <a:p>
            <a:pPr marL="1371600" lvl="2" indent="-457200">
              <a:buFont typeface="+mj-lt"/>
              <a:buAutoNum type="alphaLcParenR"/>
            </a:pPr>
            <a:r>
              <a:rPr lang="en-US" dirty="0"/>
              <a:t>Who Are Your Competitors?</a:t>
            </a:r>
          </a:p>
          <a:p>
            <a:pPr marL="1371600" lvl="2" indent="-457200">
              <a:buFont typeface="+mj-lt"/>
              <a:buAutoNum type="alphaLcParenR"/>
            </a:pPr>
            <a:endParaRPr lang="en-US" dirty="0"/>
          </a:p>
          <a:p>
            <a:pPr marL="914400" lvl="1" indent="-457200">
              <a:buFont typeface="+mj-lt"/>
              <a:buAutoNum type="arabicParenR"/>
            </a:pPr>
            <a:r>
              <a:rPr lang="en-US" dirty="0"/>
              <a:t>Business/Operational Planning – What Will It Take?</a:t>
            </a:r>
          </a:p>
          <a:p>
            <a:pPr marL="457200" lvl="1" indent="0">
              <a:buNone/>
            </a:pPr>
            <a:endParaRPr lang="en-US" dirty="0"/>
          </a:p>
          <a:p>
            <a:pPr marL="914400" lvl="1" indent="-457200">
              <a:buFont typeface="+mj-lt"/>
              <a:buAutoNum type="arabicParenR" startAt="3"/>
            </a:pPr>
            <a:r>
              <a:rPr lang="en-US" dirty="0"/>
              <a:t>Funding &amp; Financials</a:t>
            </a:r>
          </a:p>
          <a:p>
            <a:pPr marL="1371600" lvl="2" indent="-457200">
              <a:buFont typeface="+mj-lt"/>
              <a:buAutoNum type="alphaLcParenR"/>
            </a:pPr>
            <a:r>
              <a:rPr lang="en-US" dirty="0"/>
              <a:t>Understanding the Costs</a:t>
            </a:r>
          </a:p>
          <a:p>
            <a:pPr marL="1371600" lvl="2" indent="-457200">
              <a:buFont typeface="+mj-lt"/>
              <a:buAutoNum type="alphaLcParenR"/>
            </a:pPr>
            <a:r>
              <a:rPr lang="en-US" dirty="0"/>
              <a:t>Understanding the Revenue Model (How will you make money?)</a:t>
            </a:r>
          </a:p>
          <a:p>
            <a:pPr marL="1371600" lvl="2" indent="-457200">
              <a:buFont typeface="+mj-lt"/>
              <a:buAutoNum type="alphaLcParenR"/>
            </a:pPr>
            <a:endParaRPr lang="en-US" dirty="0"/>
          </a:p>
          <a:p>
            <a:pPr marL="914400" lvl="1" indent="-457200">
              <a:buFont typeface="+mj-lt"/>
              <a:buAutoNum type="arabicParenR" startAt="3"/>
            </a:pPr>
            <a:r>
              <a:rPr lang="en-US" dirty="0"/>
              <a:t>Marketing Plan</a:t>
            </a:r>
          </a:p>
          <a:p>
            <a:pPr marL="1371600" lvl="2" indent="-457200">
              <a:buFont typeface="+mj-lt"/>
              <a:buAutoNum type="alphaLcParenR"/>
            </a:pPr>
            <a:r>
              <a:rPr lang="en-US" dirty="0"/>
              <a:t>Business Pitch</a:t>
            </a:r>
          </a:p>
          <a:p>
            <a:pPr marL="1371600" lvl="2" indent="-457200">
              <a:buFont typeface="+mj-lt"/>
              <a:buAutoNum type="alphaLcParenR"/>
            </a:pPr>
            <a:r>
              <a:rPr lang="en-US" dirty="0"/>
              <a:t>Website</a:t>
            </a:r>
          </a:p>
          <a:p>
            <a:pPr marL="1371600" lvl="2" indent="-457200">
              <a:buFont typeface="+mj-lt"/>
              <a:buAutoNum type="alphaLcParenR"/>
            </a:pPr>
            <a:r>
              <a:rPr lang="en-US" dirty="0"/>
              <a:t>Business Cards</a:t>
            </a:r>
          </a:p>
          <a:p>
            <a:pPr marL="1371600" lvl="2" indent="-457200">
              <a:buFont typeface="+mj-lt"/>
              <a:buAutoNum type="alphaLcParenR"/>
            </a:pPr>
            <a:r>
              <a:rPr lang="en-US" dirty="0"/>
              <a:t>Collateral</a:t>
            </a: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Tree>
    <p:extLst>
      <p:ext uri="{BB962C8B-B14F-4D97-AF65-F5344CB8AC3E}">
        <p14:creationId xmlns:p14="http://schemas.microsoft.com/office/powerpoint/2010/main" val="1421685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2"/>
                </a:solidFill>
              </a:rPr>
              <a:t>Cohorts - </a:t>
            </a:r>
            <a:r>
              <a:rPr lang="en-US" sz="2800" dirty="0"/>
              <a:t>According to Stage of Business</a:t>
            </a:r>
          </a:p>
        </p:txBody>
      </p:sp>
      <p:sp>
        <p:nvSpPr>
          <p:cNvPr id="3" name="Content Placeholder 2"/>
          <p:cNvSpPr>
            <a:spLocks noGrp="1"/>
          </p:cNvSpPr>
          <p:nvPr>
            <p:ph idx="1"/>
          </p:nvPr>
        </p:nvSpPr>
        <p:spPr/>
        <p:txBody>
          <a:bodyPr>
            <a:normAutofit fontScale="92500" lnSpcReduction="10000"/>
          </a:bodyPr>
          <a:lstStyle/>
          <a:p>
            <a:pPr marL="457200" lvl="1" indent="0">
              <a:buNone/>
            </a:pPr>
            <a:r>
              <a:rPr lang="en-US" sz="2600" b="1" dirty="0">
                <a:solidFill>
                  <a:schemeClr val="accent2"/>
                </a:solidFill>
              </a:rPr>
              <a:t>Labor &amp; Birth: </a:t>
            </a:r>
          </a:p>
          <a:p>
            <a:pPr marL="914400" lvl="1" indent="-457200">
              <a:buFont typeface="+mj-lt"/>
              <a:buAutoNum type="arabicParenR"/>
            </a:pPr>
            <a:r>
              <a:rPr lang="en-US" dirty="0"/>
              <a:t>Registering the Business</a:t>
            </a:r>
          </a:p>
          <a:p>
            <a:pPr marL="914400" lvl="1" indent="-457200">
              <a:buFont typeface="+mj-lt"/>
              <a:buAutoNum type="arabicParenR"/>
            </a:pPr>
            <a:r>
              <a:rPr lang="en-US" dirty="0"/>
              <a:t>EIN</a:t>
            </a:r>
          </a:p>
          <a:p>
            <a:pPr marL="914400" lvl="1" indent="-457200">
              <a:buFont typeface="+mj-lt"/>
              <a:buAutoNum type="arabicParenR"/>
            </a:pPr>
            <a:r>
              <a:rPr lang="en-US" dirty="0"/>
              <a:t>Bank Account</a:t>
            </a:r>
          </a:p>
          <a:p>
            <a:pPr marL="914400" lvl="1" indent="-457200">
              <a:buFont typeface="+mj-lt"/>
              <a:buAutoNum type="arabicParenR"/>
            </a:pPr>
            <a:r>
              <a:rPr lang="en-US" dirty="0"/>
              <a:t>Articles of Organization</a:t>
            </a:r>
          </a:p>
          <a:p>
            <a:pPr marL="457200" lvl="1" indent="0">
              <a:buNone/>
            </a:pPr>
            <a:endParaRPr lang="en-US" dirty="0"/>
          </a:p>
          <a:p>
            <a:pPr marL="457200" lvl="1" indent="0">
              <a:buNone/>
            </a:pPr>
            <a:r>
              <a:rPr lang="en-US" sz="2600" b="1" dirty="0">
                <a:solidFill>
                  <a:schemeClr val="accent6"/>
                </a:solidFill>
              </a:rPr>
              <a:t>Growth</a:t>
            </a:r>
          </a:p>
          <a:p>
            <a:pPr marL="914400" lvl="1" indent="-457200">
              <a:buFont typeface="+mj-lt"/>
              <a:buAutoNum type="arabicParenR"/>
            </a:pPr>
            <a:r>
              <a:rPr lang="en-US" dirty="0"/>
              <a:t>Marketing vs. Selling</a:t>
            </a:r>
          </a:p>
          <a:p>
            <a:pPr marL="914400" lvl="1" indent="-457200">
              <a:buFont typeface="+mj-lt"/>
              <a:buAutoNum type="arabicParenR"/>
            </a:pPr>
            <a:r>
              <a:rPr lang="en-US" dirty="0"/>
              <a:t>Setting Revenue/Financial Goals</a:t>
            </a:r>
          </a:p>
          <a:p>
            <a:pPr marL="914400" lvl="1" indent="-457200">
              <a:buFont typeface="+mj-lt"/>
              <a:buAutoNum type="arabicParenR"/>
            </a:pPr>
            <a:r>
              <a:rPr lang="en-US" dirty="0"/>
              <a:t>Getting Your First Customer</a:t>
            </a:r>
          </a:p>
          <a:p>
            <a:pPr marL="914400" lvl="1" indent="-457200">
              <a:buFont typeface="+mj-lt"/>
              <a:buAutoNum type="arabicParenR"/>
            </a:pPr>
            <a:r>
              <a:rPr lang="en-US" dirty="0"/>
              <a:t>Hiring/HR Issues</a:t>
            </a:r>
          </a:p>
          <a:p>
            <a:pPr marL="914400" lvl="1" indent="-457200">
              <a:buFont typeface="+mj-lt"/>
              <a:buAutoNum type="arabicParenR"/>
            </a:pPr>
            <a:r>
              <a:rPr lang="en-US" dirty="0"/>
              <a:t>Finance &amp; Accounting</a:t>
            </a:r>
          </a:p>
          <a:p>
            <a:pPr marL="914400" lvl="1" indent="-457200">
              <a:buFont typeface="+mj-lt"/>
              <a:buAutoNum type="arabicParenR"/>
            </a:pPr>
            <a:r>
              <a:rPr lang="en-US" dirty="0"/>
              <a:t>Legal Compliance</a:t>
            </a:r>
          </a:p>
          <a:p>
            <a:pPr marL="914400" lvl="1" indent="-457200">
              <a:buFont typeface="+mj-lt"/>
              <a:buAutoNum type="arabicParenR"/>
            </a:pPr>
            <a:endParaRPr lang="en-US" dirty="0"/>
          </a:p>
          <a:p>
            <a:pPr marL="457200" lvl="1" inden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Tree>
    <p:extLst>
      <p:ext uri="{BB962C8B-B14F-4D97-AF65-F5344CB8AC3E}">
        <p14:creationId xmlns:p14="http://schemas.microsoft.com/office/powerpoint/2010/main" val="3806408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2"/>
                </a:solidFill>
              </a:rPr>
              <a:t>Cohorts - </a:t>
            </a:r>
            <a:r>
              <a:rPr lang="en-US" sz="2800" dirty="0"/>
              <a:t>According to Stage of Business</a:t>
            </a:r>
          </a:p>
        </p:txBody>
      </p:sp>
      <p:sp>
        <p:nvSpPr>
          <p:cNvPr id="3" name="Content Placeholder 2"/>
          <p:cNvSpPr>
            <a:spLocks noGrp="1"/>
          </p:cNvSpPr>
          <p:nvPr>
            <p:ph idx="1"/>
          </p:nvPr>
        </p:nvSpPr>
        <p:spPr/>
        <p:txBody>
          <a:bodyPr>
            <a:normAutofit/>
          </a:bodyPr>
          <a:lstStyle/>
          <a:p>
            <a:pPr marL="457200" lvl="1" indent="0">
              <a:buNone/>
            </a:pPr>
            <a:r>
              <a:rPr lang="en-US" sz="2600" b="1" dirty="0">
                <a:solidFill>
                  <a:schemeClr val="accent6"/>
                </a:solidFill>
              </a:rPr>
              <a:t>Growth (</a:t>
            </a:r>
            <a:r>
              <a:rPr lang="en-US" sz="2600" b="1" dirty="0" err="1">
                <a:solidFill>
                  <a:schemeClr val="accent6"/>
                </a:solidFill>
              </a:rPr>
              <a:t>Contd</a:t>
            </a:r>
            <a:r>
              <a:rPr lang="en-US" sz="2600" b="1" dirty="0">
                <a:solidFill>
                  <a:schemeClr val="accent6"/>
                </a:solidFill>
              </a:rPr>
              <a:t>)</a:t>
            </a:r>
          </a:p>
          <a:p>
            <a:pPr marL="914400" lvl="1" indent="-457200">
              <a:buFont typeface="+mj-lt"/>
              <a:buAutoNum type="arabicParenR" startAt="7"/>
            </a:pPr>
            <a:r>
              <a:rPr lang="en-US" dirty="0"/>
              <a:t>Human Resources</a:t>
            </a:r>
          </a:p>
          <a:p>
            <a:pPr marL="914400" lvl="1" indent="-457200">
              <a:buFont typeface="+mj-lt"/>
              <a:buAutoNum type="arabicParenR" startAt="7"/>
            </a:pPr>
            <a:r>
              <a:rPr lang="en-US" dirty="0"/>
              <a:t>Growth Plans</a:t>
            </a:r>
          </a:p>
          <a:p>
            <a:pPr marL="914400" lvl="1" indent="-457200">
              <a:buFont typeface="+mj-lt"/>
              <a:buAutoNum type="arabicParenR" startAt="7"/>
            </a:pPr>
            <a:r>
              <a:rPr lang="en-US" dirty="0"/>
              <a:t>Contingency Plans</a:t>
            </a:r>
          </a:p>
          <a:p>
            <a:pPr marL="914400" lvl="1" indent="-457200">
              <a:buFont typeface="+mj-lt"/>
              <a:buAutoNum type="arabicParenR" startAt="7"/>
            </a:pPr>
            <a:r>
              <a:rPr lang="en-US" dirty="0"/>
              <a:t>Processes</a:t>
            </a:r>
          </a:p>
          <a:p>
            <a:pPr marL="914400" lvl="1" indent="-457200">
              <a:buFont typeface="+mj-lt"/>
              <a:buAutoNum type="arabicParenR" startAt="7"/>
            </a:pPr>
            <a:r>
              <a:rPr lang="en-US" dirty="0"/>
              <a:t>Training</a:t>
            </a:r>
          </a:p>
          <a:p>
            <a:pPr marL="457200" lvl="1" indent="0">
              <a:buNone/>
            </a:pPr>
            <a:endParaRPr lang="en-US" dirty="0"/>
          </a:p>
          <a:p>
            <a:pPr marL="457200" lvl="1" indent="0">
              <a:buNone/>
            </a:pPr>
            <a:endParaRPr lang="en-US" dirty="0"/>
          </a:p>
          <a:p>
            <a:pPr marL="457200" lvl="1" inden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Tree>
    <p:extLst>
      <p:ext uri="{BB962C8B-B14F-4D97-AF65-F5344CB8AC3E}">
        <p14:creationId xmlns:p14="http://schemas.microsoft.com/office/powerpoint/2010/main" val="1078074121"/>
      </p:ext>
    </p:extLst>
  </p:cSld>
  <p:clrMapOvr>
    <a:masterClrMapping/>
  </p:clrMapOvr>
</p:sld>
</file>

<file path=ppt/theme/theme1.xml><?xml version="1.0" encoding="utf-8"?>
<a:theme xmlns:a="http://schemas.openxmlformats.org/drawingml/2006/main" name="PresenterMedia.com Animated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7385</TotalTime>
  <Words>910</Words>
  <Application>Microsoft Office PowerPoint</Application>
  <PresentationFormat>On-screen Show (4:3)</PresentationFormat>
  <Paragraphs>248</Paragraphs>
  <Slides>14</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Impact</vt:lpstr>
      <vt:lpstr>SourceSansPro</vt:lpstr>
      <vt:lpstr>Tahoma</vt:lpstr>
      <vt:lpstr>PresenterMedia.com Animated Theme</vt:lpstr>
      <vt:lpstr>PresenterMedia.com Static Theme</vt:lpstr>
      <vt:lpstr>GW Academy Meeting 1</vt:lpstr>
      <vt:lpstr>Agenda</vt:lpstr>
      <vt:lpstr>Our Vision</vt:lpstr>
      <vt:lpstr>Our Mission</vt:lpstr>
      <vt:lpstr>Word Nugget:  We’re On Track!</vt:lpstr>
      <vt:lpstr>Meeting Structure Review</vt:lpstr>
      <vt:lpstr>Cohorts - According to Stage of Business</vt:lpstr>
      <vt:lpstr>Cohorts - According to Stage of Business</vt:lpstr>
      <vt:lpstr>Cohorts - According to Stage of Business</vt:lpstr>
      <vt:lpstr>Cohort Assignments</vt:lpstr>
      <vt:lpstr>Website Overview</vt:lpstr>
      <vt:lpstr>TODAY’S MISSION – Writing Your Mission Statement</vt:lpstr>
      <vt:lpstr>Break Out Sessions</vt:lpstr>
      <vt:lpstr>Questions?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Dona Franklin</cp:lastModifiedBy>
  <cp:revision>162</cp:revision>
  <dcterms:created xsi:type="dcterms:W3CDTF">2010-11-24T18:19:10Z</dcterms:created>
  <dcterms:modified xsi:type="dcterms:W3CDTF">2022-03-15T21:47:45Z</dcterms:modified>
</cp:coreProperties>
</file>